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307" r:id="rId5"/>
    <p:sldId id="283" r:id="rId6"/>
    <p:sldId id="301" r:id="rId7"/>
    <p:sldId id="260" r:id="rId8"/>
    <p:sldId id="294" r:id="rId9"/>
    <p:sldId id="275" r:id="rId10"/>
    <p:sldId id="264" r:id="rId11"/>
    <p:sldId id="276" r:id="rId12"/>
    <p:sldId id="292" r:id="rId13"/>
    <p:sldId id="279" r:id="rId14"/>
    <p:sldId id="297" r:id="rId15"/>
    <p:sldId id="285" r:id="rId16"/>
    <p:sldId id="288" r:id="rId17"/>
    <p:sldId id="265" r:id="rId18"/>
    <p:sldId id="289" r:id="rId19"/>
    <p:sldId id="280" r:id="rId20"/>
    <p:sldId id="296" r:id="rId21"/>
    <p:sldId id="271" r:id="rId22"/>
    <p:sldId id="302" r:id="rId23"/>
    <p:sldId id="257" r:id="rId24"/>
    <p:sldId id="284" r:id="rId25"/>
    <p:sldId id="274" r:id="rId26"/>
    <p:sldId id="267" r:id="rId27"/>
    <p:sldId id="303" r:id="rId28"/>
    <p:sldId id="259" r:id="rId29"/>
    <p:sldId id="258" r:id="rId30"/>
    <p:sldId id="291" r:id="rId31"/>
    <p:sldId id="277" r:id="rId32"/>
    <p:sldId id="268" r:id="rId33"/>
    <p:sldId id="304" r:id="rId34"/>
    <p:sldId id="269" r:id="rId35"/>
    <p:sldId id="306" r:id="rId36"/>
    <p:sldId id="272" r:id="rId37"/>
    <p:sldId id="281" r:id="rId38"/>
    <p:sldId id="263" r:id="rId39"/>
    <p:sldId id="290" r:id="rId40"/>
    <p:sldId id="300" r:id="rId41"/>
    <p:sldId id="262" r:id="rId42"/>
    <p:sldId id="293" r:id="rId43"/>
    <p:sldId id="299" r:id="rId44"/>
    <p:sldId id="305" r:id="rId45"/>
    <p:sldId id="286" r:id="rId46"/>
    <p:sldId id="270" r:id="rId47"/>
    <p:sldId id="282" r:id="rId48"/>
    <p:sldId id="287" r:id="rId49"/>
    <p:sldId id="278" r:id="rId50"/>
    <p:sldId id="261" r:id="rId51"/>
    <p:sldId id="295" r:id="rId52"/>
    <p:sldId id="298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4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2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351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6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14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9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9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5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5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58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52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88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8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5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6076-AC7A-488A-AEC6-2156997B506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D32C9-30FB-4AAA-B944-8A3A33277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2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Role of the Individual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5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it Or Don’t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government of Ayatollah Khomeini </a:t>
            </a:r>
            <a:r>
              <a:rPr lang="en-US" dirty="0" smtClean="0"/>
              <a:t>attempted to </a:t>
            </a:r>
            <a:r>
              <a:rPr lang="en-US" dirty="0"/>
              <a:t>change Iranian society by</a:t>
            </a:r>
          </a:p>
          <a:p>
            <a:pPr marL="0" indent="0">
              <a:buNone/>
            </a:pPr>
            <a:r>
              <a:rPr lang="en-US" dirty="0"/>
              <a:t>(1) implementing Islamic fundamentalist principles</a:t>
            </a:r>
          </a:p>
          <a:p>
            <a:pPr marL="0" indent="0">
              <a:buNone/>
            </a:pPr>
            <a:r>
              <a:rPr lang="en-US" dirty="0"/>
              <a:t>(2) extending political equality to women</a:t>
            </a:r>
          </a:p>
          <a:p>
            <a:pPr marL="0" indent="0">
              <a:buNone/>
            </a:pPr>
            <a:r>
              <a:rPr lang="en-US" dirty="0"/>
              <a:t>(3) allying with communist bloc countries</a:t>
            </a:r>
          </a:p>
          <a:p>
            <a:pPr marL="0" indent="0">
              <a:buNone/>
            </a:pPr>
            <a:r>
              <a:rPr lang="en-US" dirty="0"/>
              <a:t>(4) adopting a western economic system</a:t>
            </a:r>
          </a:p>
        </p:txBody>
      </p:sp>
    </p:spTree>
    <p:extLst>
      <p:ext uri="{BB962C8B-B14F-4D97-AF65-F5344CB8AC3E}">
        <p14:creationId xmlns:p14="http://schemas.microsoft.com/office/powerpoint/2010/main" val="319681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to Know Specifics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Which statement is consistent with the ideas of</a:t>
            </a:r>
          </a:p>
          <a:p>
            <a:pPr marL="0" indent="0">
              <a:buNone/>
            </a:pPr>
            <a:r>
              <a:rPr lang="en-US" dirty="0" err="1"/>
              <a:t>Niccolò</a:t>
            </a:r>
            <a:r>
              <a:rPr lang="en-US" dirty="0"/>
              <a:t> Machiavelli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Democratic principles should be </a:t>
            </a:r>
            <a:r>
              <a:rPr lang="en-US" dirty="0" smtClean="0"/>
              <a:t>followed faithfully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The law should be subject to the will of </a:t>
            </a:r>
            <a:r>
              <a:rPr lang="en-US" dirty="0" smtClean="0"/>
              <a:t>the leader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Human rights should be respected in </a:t>
            </a:r>
            <a:r>
              <a:rPr lang="en-US" dirty="0" smtClean="0"/>
              <a:t>all countries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Markets should operate with little governmental</a:t>
            </a:r>
          </a:p>
          <a:p>
            <a:pPr marL="0" indent="0">
              <a:buNone/>
            </a:pPr>
            <a:r>
              <a:rPr lang="en-US" dirty="0"/>
              <a:t>interference.</a:t>
            </a:r>
          </a:p>
        </p:txBody>
      </p:sp>
    </p:spTree>
    <p:extLst>
      <p:ext uri="{BB962C8B-B14F-4D97-AF65-F5344CB8AC3E}">
        <p14:creationId xmlns:p14="http://schemas.microsoft.com/office/powerpoint/2010/main" val="7025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or Don’t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Maximilien</a:t>
            </a:r>
            <a:r>
              <a:rPr lang="en-US" dirty="0"/>
              <a:t> Robespierre and the Jacobins are</a:t>
            </a:r>
          </a:p>
          <a:p>
            <a:pPr marL="0" indent="0">
              <a:buNone/>
            </a:pPr>
            <a:r>
              <a:rPr lang="en-US" dirty="0"/>
              <a:t>best known </a:t>
            </a:r>
            <a:r>
              <a:rPr lang="en-US" dirty="0" smtClean="0"/>
              <a:t>for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instituting the Reign of Terror</a:t>
            </a:r>
          </a:p>
          <a:p>
            <a:pPr marL="0" indent="0">
              <a:buNone/>
            </a:pPr>
            <a:r>
              <a:rPr lang="en-US" dirty="0"/>
              <a:t>(2) protecting freedom of religion</a:t>
            </a:r>
          </a:p>
          <a:p>
            <a:pPr marL="0" indent="0">
              <a:buNone/>
            </a:pPr>
            <a:r>
              <a:rPr lang="en-US" dirty="0"/>
              <a:t>(3) supporting the reign of King Louis XVI</a:t>
            </a:r>
          </a:p>
          <a:p>
            <a:pPr marL="0" indent="0">
              <a:buNone/>
            </a:pPr>
            <a:r>
              <a:rPr lang="en-US" dirty="0"/>
              <a:t>(4) sending French troops to fight in the</a:t>
            </a:r>
          </a:p>
          <a:p>
            <a:pPr marL="0" indent="0">
              <a:buNone/>
            </a:pPr>
            <a:r>
              <a:rPr lang="en-US" dirty="0"/>
              <a:t>American Revolution</a:t>
            </a:r>
          </a:p>
        </p:txBody>
      </p:sp>
    </p:spTree>
    <p:extLst>
      <p:ext uri="{BB962C8B-B14F-4D97-AF65-F5344CB8AC3E}">
        <p14:creationId xmlns:p14="http://schemas.microsoft.com/office/powerpoint/2010/main" val="6326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mountains were an obstacle to </a:t>
            </a:r>
            <a:r>
              <a:rPr lang="en-US" dirty="0" err="1"/>
              <a:t>Simón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Bolívar’s efforts to unify Gran Colombia?</a:t>
            </a:r>
          </a:p>
          <a:p>
            <a:pPr marL="0" indent="0">
              <a:buNone/>
            </a:pPr>
            <a:r>
              <a:rPr lang="en-US" dirty="0"/>
              <a:t>(1) Alps </a:t>
            </a:r>
            <a:r>
              <a:rPr lang="en-US" dirty="0" smtClean="0"/>
              <a:t>		(</a:t>
            </a:r>
            <a:r>
              <a:rPr lang="en-US" dirty="0"/>
              <a:t>3) Zagros</a:t>
            </a:r>
          </a:p>
          <a:p>
            <a:pPr marL="0" indent="0">
              <a:buNone/>
            </a:pPr>
            <a:r>
              <a:rPr lang="en-US" dirty="0" smtClean="0"/>
              <a:t>(2) </a:t>
            </a:r>
            <a:r>
              <a:rPr lang="en-US" dirty="0"/>
              <a:t>Andes </a:t>
            </a:r>
            <a:r>
              <a:rPr lang="en-US" dirty="0" smtClean="0"/>
              <a:t>		(</a:t>
            </a:r>
            <a:r>
              <a:rPr lang="en-US" dirty="0"/>
              <a:t>4) Urals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45720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Which geographic feature presented an </a:t>
            </a:r>
            <a:r>
              <a:rPr lang="en-US" dirty="0" smtClean="0"/>
              <a:t>obstacle to </a:t>
            </a:r>
            <a:r>
              <a:rPr lang="en-US" dirty="0" err="1"/>
              <a:t>Simón</a:t>
            </a:r>
            <a:r>
              <a:rPr lang="en-US" dirty="0"/>
              <a:t> Bolívar’s forces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(1) Sahara Desert </a:t>
            </a:r>
            <a:r>
              <a:rPr lang="en-US" dirty="0" smtClean="0"/>
              <a:t>			(</a:t>
            </a:r>
            <a:r>
              <a:rPr lang="en-US" dirty="0"/>
              <a:t>3) Great Rift Valley</a:t>
            </a:r>
          </a:p>
          <a:p>
            <a:r>
              <a:rPr lang="en-US" dirty="0"/>
              <a:t>(2) Andes Mountains </a:t>
            </a:r>
            <a:r>
              <a:rPr lang="en-US" dirty="0" smtClean="0"/>
              <a:t>		(</a:t>
            </a:r>
            <a:r>
              <a:rPr lang="en-US" dirty="0"/>
              <a:t>4) Strait of Malacca</a:t>
            </a:r>
          </a:p>
        </p:txBody>
      </p:sp>
    </p:spTree>
    <p:extLst>
      <p:ext uri="{BB962C8B-B14F-4D97-AF65-F5344CB8AC3E}">
        <p14:creationId xmlns:p14="http://schemas.microsoft.com/office/powerpoint/2010/main" val="106893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am I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Mao Zedong and some of the survivors of the</a:t>
            </a:r>
          </a:p>
          <a:p>
            <a:pPr marL="0" indent="0">
              <a:buNone/>
            </a:pPr>
            <a:r>
              <a:rPr lang="en-US" dirty="0"/>
              <a:t>Long March emerged as the core leaders in</a:t>
            </a:r>
          </a:p>
          <a:p>
            <a:pPr marL="0" indent="0">
              <a:buNone/>
            </a:pPr>
            <a:r>
              <a:rPr lang="en-US" dirty="0"/>
              <a:t>which country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smtClean="0"/>
              <a:t>Angola			 </a:t>
            </a:r>
            <a:r>
              <a:rPr lang="en-US" dirty="0"/>
              <a:t>(3) China</a:t>
            </a:r>
          </a:p>
          <a:p>
            <a:pPr marL="0" indent="0">
              <a:buNone/>
            </a:pPr>
            <a:r>
              <a:rPr lang="en-US" dirty="0"/>
              <a:t>(2) Cambodia </a:t>
            </a:r>
            <a:r>
              <a:rPr lang="en-US" dirty="0" smtClean="0"/>
              <a:t>		 (</a:t>
            </a:r>
            <a:r>
              <a:rPr lang="en-US" dirty="0"/>
              <a:t>4) Nicaragua</a:t>
            </a:r>
          </a:p>
        </p:txBody>
      </p:sp>
    </p:spTree>
    <p:extLst>
      <p:ext uri="{BB962C8B-B14F-4D97-AF65-F5344CB8AC3E}">
        <p14:creationId xmlns:p14="http://schemas.microsoft.com/office/powerpoint/2010/main" val="245854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am I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restoration of Chinese rule, the voyages of</a:t>
            </a:r>
          </a:p>
          <a:p>
            <a:r>
              <a:rPr lang="en-US" dirty="0" err="1"/>
              <a:t>Zheng</a:t>
            </a:r>
            <a:r>
              <a:rPr lang="en-US" dirty="0"/>
              <a:t> He, and the reintroduction of civil service</a:t>
            </a:r>
          </a:p>
          <a:p>
            <a:r>
              <a:rPr lang="en-US" dirty="0"/>
              <a:t>examinations are all associated with the</a:t>
            </a:r>
          </a:p>
          <a:p>
            <a:r>
              <a:rPr lang="en-US" dirty="0"/>
              <a:t>(1) Ming dynasty (3) Songhai Empire</a:t>
            </a:r>
          </a:p>
          <a:p>
            <a:r>
              <a:rPr lang="it-IT" dirty="0"/>
              <a:t>(2) Abbassid dynasty (4) Delhi sultanate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Logical Guesses When Do Not Know Person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which geographic region has </a:t>
            </a:r>
            <a:r>
              <a:rPr lang="en-US" dirty="0" err="1"/>
              <a:t>Aung</a:t>
            </a:r>
            <a:r>
              <a:rPr lang="en-US" dirty="0"/>
              <a:t> San </a:t>
            </a:r>
            <a:r>
              <a:rPr lang="en-US" dirty="0" err="1"/>
              <a:t>Suu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Kyi</a:t>
            </a:r>
            <a:r>
              <a:rPr lang="en-US" dirty="0"/>
              <a:t> labored to bring about democratic reform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Southeast Asia </a:t>
            </a:r>
            <a:r>
              <a:rPr lang="en-US" dirty="0" smtClean="0"/>
              <a:t>		(</a:t>
            </a:r>
            <a:r>
              <a:rPr lang="en-US" dirty="0"/>
              <a:t>3) Central Asia</a:t>
            </a:r>
          </a:p>
          <a:p>
            <a:pPr marL="0" indent="0">
              <a:buNone/>
            </a:pPr>
            <a:r>
              <a:rPr lang="en-US" dirty="0"/>
              <a:t>(2) Middle East </a:t>
            </a:r>
            <a:r>
              <a:rPr lang="en-US" dirty="0" smtClean="0"/>
              <a:t>			(</a:t>
            </a:r>
            <a:r>
              <a:rPr lang="en-US" dirty="0"/>
              <a:t>4) West Africa</a:t>
            </a:r>
          </a:p>
        </p:txBody>
      </p:sp>
    </p:spTree>
    <p:extLst>
      <p:ext uri="{BB962C8B-B14F-4D97-AF65-F5344CB8AC3E}">
        <p14:creationId xmlns:p14="http://schemas.microsoft.com/office/powerpoint/2010/main" val="27986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Know One – But Know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One way in which </a:t>
            </a:r>
            <a:r>
              <a:rPr lang="en-US" dirty="0" err="1"/>
              <a:t>Aung</a:t>
            </a:r>
            <a:r>
              <a:rPr lang="en-US" dirty="0"/>
              <a:t> San </a:t>
            </a:r>
            <a:r>
              <a:rPr lang="en-US" dirty="0" err="1"/>
              <a:t>Suu</a:t>
            </a:r>
            <a:r>
              <a:rPr lang="en-US" dirty="0"/>
              <a:t> </a:t>
            </a:r>
            <a:r>
              <a:rPr lang="en-US" dirty="0" err="1"/>
              <a:t>Kyi</a:t>
            </a:r>
            <a:r>
              <a:rPr lang="en-US" dirty="0"/>
              <a:t>, Lech</a:t>
            </a:r>
          </a:p>
          <a:p>
            <a:pPr marL="0" indent="0">
              <a:buNone/>
            </a:pPr>
            <a:r>
              <a:rPr lang="en-US" dirty="0"/>
              <a:t>Walesa, and Nelson Mandela are similar is that</a:t>
            </a:r>
          </a:p>
          <a:p>
            <a:pPr marL="0" indent="0">
              <a:buNone/>
            </a:pPr>
            <a:r>
              <a:rPr lang="en-US" dirty="0"/>
              <a:t>they </a:t>
            </a:r>
            <a:r>
              <a:rPr lang="en-US" dirty="0" smtClean="0"/>
              <a:t>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supported the use of violence to achieve goals</a:t>
            </a:r>
          </a:p>
          <a:p>
            <a:pPr marL="0" indent="0">
              <a:buNone/>
            </a:pPr>
            <a:r>
              <a:rPr lang="en-US" dirty="0"/>
              <a:t>(2) inspired revolutions against autocratic</a:t>
            </a:r>
          </a:p>
          <a:p>
            <a:pPr marL="0" indent="0">
              <a:buNone/>
            </a:pPr>
            <a:r>
              <a:rPr lang="en-US" dirty="0"/>
              <a:t>monarchs</a:t>
            </a:r>
          </a:p>
          <a:p>
            <a:pPr marL="0" indent="0">
              <a:buNone/>
            </a:pPr>
            <a:r>
              <a:rPr lang="en-US" dirty="0"/>
              <a:t>(3) led movements to end oppression of their</a:t>
            </a:r>
          </a:p>
          <a:p>
            <a:pPr marL="0" indent="0">
              <a:buNone/>
            </a:pPr>
            <a:r>
              <a:rPr lang="en-US" dirty="0"/>
              <a:t>people</a:t>
            </a:r>
          </a:p>
          <a:p>
            <a:pPr marL="0" indent="0">
              <a:buNone/>
            </a:pPr>
            <a:r>
              <a:rPr lang="en-US" dirty="0"/>
              <a:t>(4) based their actions on the teachings of Karl</a:t>
            </a:r>
          </a:p>
          <a:p>
            <a:pPr marL="0" indent="0">
              <a:buNone/>
            </a:pPr>
            <a:r>
              <a:rPr lang="en-US" dirty="0"/>
              <a:t>Marx</a:t>
            </a:r>
          </a:p>
        </p:txBody>
      </p:sp>
    </p:spTree>
    <p:extLst>
      <p:ext uri="{BB962C8B-B14F-4D97-AF65-F5344CB8AC3E}">
        <p14:creationId xmlns:p14="http://schemas.microsoft.com/office/powerpoint/2010/main" val="17502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One But Not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way in which Hammurabi and Justinian are</a:t>
            </a:r>
          </a:p>
          <a:p>
            <a:pPr marL="0" indent="0">
              <a:buNone/>
            </a:pPr>
            <a:r>
              <a:rPr lang="en-US" dirty="0"/>
              <a:t>similar is that they successfully</a:t>
            </a:r>
          </a:p>
          <a:p>
            <a:pPr marL="0" indent="0">
              <a:buNone/>
            </a:pPr>
            <a:r>
              <a:rPr lang="en-US" dirty="0"/>
              <a:t>(1) established public education systems</a:t>
            </a:r>
          </a:p>
          <a:p>
            <a:pPr marL="0" indent="0">
              <a:buNone/>
            </a:pPr>
            <a:r>
              <a:rPr lang="en-US" dirty="0"/>
              <a:t>(2) codified the laws of their empire</a:t>
            </a:r>
          </a:p>
          <a:p>
            <a:pPr marL="0" indent="0">
              <a:buNone/>
            </a:pPr>
            <a:r>
              <a:rPr lang="en-US" dirty="0"/>
              <a:t>(3) instituted democratic governments</a:t>
            </a:r>
          </a:p>
          <a:p>
            <a:pPr marL="0" indent="0">
              <a:buNone/>
            </a:pPr>
            <a:r>
              <a:rPr lang="en-US" dirty="0"/>
              <a:t>(4) separated church and state</a:t>
            </a:r>
          </a:p>
        </p:txBody>
      </p:sp>
    </p:spTree>
    <p:extLst>
      <p:ext uri="{BB962C8B-B14F-4D97-AF65-F5344CB8AC3E}">
        <p14:creationId xmlns:p14="http://schemas.microsoft.com/office/powerpoint/2010/main" val="2678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Question to Help You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difficult, </a:t>
            </a:r>
            <a:r>
              <a:rPr lang="en-US" dirty="0">
                <a:solidFill>
                  <a:srgbClr val="FF0000"/>
                </a:solidFill>
              </a:rPr>
              <a:t>year-long journey </a:t>
            </a:r>
            <a:r>
              <a:rPr lang="en-US" dirty="0"/>
              <a:t>made by Mao</a:t>
            </a:r>
          </a:p>
          <a:p>
            <a:pPr marL="0" indent="0">
              <a:buNone/>
            </a:pPr>
            <a:r>
              <a:rPr lang="en-US" dirty="0"/>
              <a:t>Zedong and his Communist followers in 1934</a:t>
            </a:r>
          </a:p>
          <a:p>
            <a:pPr marL="0" indent="0">
              <a:buNone/>
            </a:pPr>
            <a:r>
              <a:rPr lang="en-US" dirty="0"/>
              <a:t>through China’s mountains, marshes, and rivers</a:t>
            </a:r>
          </a:p>
          <a:p>
            <a:pPr marL="0" indent="0">
              <a:buNone/>
            </a:pPr>
            <a:r>
              <a:rPr lang="en-US" dirty="0"/>
              <a:t>was called the</a:t>
            </a:r>
          </a:p>
          <a:p>
            <a:r>
              <a:rPr lang="en-US" dirty="0"/>
              <a:t>(1) Cultural Revolution (3) Boxer Rebellion</a:t>
            </a:r>
          </a:p>
          <a:p>
            <a:r>
              <a:rPr lang="en-US" dirty="0"/>
              <a:t>(2) Great Leap Forward (4) Long March</a:t>
            </a:r>
          </a:p>
        </p:txBody>
      </p:sp>
    </p:spTree>
    <p:extLst>
      <p:ext uri="{BB962C8B-B14F-4D97-AF65-F5344CB8AC3E}">
        <p14:creationId xmlns:p14="http://schemas.microsoft.com/office/powerpoint/2010/main" val="4173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from January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481138"/>
            <a:ext cx="75247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3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Question to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</a:t>
            </a:r>
            <a:r>
              <a:rPr lang="en-US" dirty="0">
                <a:solidFill>
                  <a:srgbClr val="FF0000"/>
                </a:solidFill>
              </a:rPr>
              <a:t>reform</a:t>
            </a:r>
            <a:r>
              <a:rPr lang="en-US" dirty="0"/>
              <a:t> is most closely associated with</a:t>
            </a:r>
          </a:p>
          <a:p>
            <a:pPr marL="0" indent="0">
              <a:buNone/>
            </a:pPr>
            <a:r>
              <a:rPr lang="en-US" dirty="0"/>
              <a:t>Turkish leader Kemal Atatürk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implementation of Sharia law</a:t>
            </a:r>
          </a:p>
          <a:p>
            <a:pPr marL="0" indent="0">
              <a:buNone/>
            </a:pPr>
            <a:r>
              <a:rPr lang="en-US" dirty="0"/>
              <a:t>(2) introduction of Arabic script</a:t>
            </a:r>
          </a:p>
          <a:p>
            <a:pPr marL="0" indent="0">
              <a:buNone/>
            </a:pPr>
            <a:r>
              <a:rPr lang="en-US" dirty="0"/>
              <a:t>(3) establishment of a communist government</a:t>
            </a:r>
          </a:p>
          <a:p>
            <a:pPr marL="0" indent="0">
              <a:buNone/>
            </a:pPr>
            <a:r>
              <a:rPr lang="en-US" dirty="0"/>
              <a:t>(4) adoption of Western culture</a:t>
            </a:r>
          </a:p>
        </p:txBody>
      </p:sp>
    </p:spTree>
    <p:extLst>
      <p:ext uri="{BB962C8B-B14F-4D97-AF65-F5344CB8AC3E}">
        <p14:creationId xmlns:p14="http://schemas.microsoft.com/office/powerpoint/2010/main" val="176440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People You Don’t Know – But Question Helps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“</a:t>
            </a:r>
            <a:r>
              <a:rPr lang="en-US" b="1" dirty="0"/>
              <a:t>Indira Gandhi Becomes Prime Minister of India”</a:t>
            </a:r>
          </a:p>
          <a:p>
            <a:pPr marL="0" indent="0">
              <a:buNone/>
            </a:pPr>
            <a:r>
              <a:rPr lang="en-US" b="1" dirty="0"/>
              <a:t>(1966)</a:t>
            </a:r>
          </a:p>
          <a:p>
            <a:pPr marL="0" indent="0">
              <a:buNone/>
            </a:pPr>
            <a:r>
              <a:rPr lang="en-US" b="1" dirty="0"/>
              <a:t>“Corazon Aquino Becomes First Elected Leader of</a:t>
            </a:r>
          </a:p>
          <a:p>
            <a:pPr marL="0" indent="0">
              <a:buNone/>
            </a:pPr>
            <a:r>
              <a:rPr lang="en-US" b="1" dirty="0"/>
              <a:t>Philippines” (1986)</a:t>
            </a:r>
          </a:p>
          <a:p>
            <a:pPr marL="0" indent="0">
              <a:buNone/>
            </a:pPr>
            <a:r>
              <a:rPr lang="en-US" b="1" dirty="0"/>
              <a:t>“Benazir Bhutto Becomes Prime Minister of</a:t>
            </a:r>
          </a:p>
          <a:p>
            <a:pPr marL="0" indent="0">
              <a:buNone/>
            </a:pPr>
            <a:r>
              <a:rPr lang="en-US" b="1" dirty="0"/>
              <a:t>Pakistan” (1988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These headlines indicate that women as leaders</a:t>
            </a:r>
          </a:p>
          <a:p>
            <a:pPr marL="0" indent="0">
              <a:buNone/>
            </a:pPr>
            <a:r>
              <a:rPr lang="en-US" dirty="0"/>
              <a:t>(1) have gained some political power </a:t>
            </a:r>
            <a:r>
              <a:rPr lang="en-US" dirty="0" smtClean="0"/>
              <a:t>in traditionally </a:t>
            </a:r>
            <a:r>
              <a:rPr lang="en-US" dirty="0"/>
              <a:t>patriarchal societies</a:t>
            </a:r>
          </a:p>
          <a:p>
            <a:pPr marL="0" indent="0">
              <a:buNone/>
            </a:pPr>
            <a:r>
              <a:rPr lang="en-US" dirty="0"/>
              <a:t>(2) have attained key positions in a wide </a:t>
            </a:r>
            <a:r>
              <a:rPr lang="en-US" dirty="0" smtClean="0"/>
              <a:t>variety of </a:t>
            </a:r>
            <a:r>
              <a:rPr lang="en-US" dirty="0"/>
              <a:t>industries</a:t>
            </a:r>
          </a:p>
          <a:p>
            <a:pPr marL="0" indent="0">
              <a:buNone/>
            </a:pPr>
            <a:r>
              <a:rPr lang="en-US" dirty="0"/>
              <a:t>(3) were banned from political roles during </a:t>
            </a:r>
            <a:r>
              <a:rPr lang="en-US" dirty="0" smtClean="0"/>
              <a:t>the 20th </a:t>
            </a:r>
            <a:r>
              <a:rPr lang="en-US" dirty="0"/>
              <a:t>century</a:t>
            </a:r>
          </a:p>
          <a:p>
            <a:pPr marL="0" indent="0">
              <a:buNone/>
            </a:pPr>
            <a:r>
              <a:rPr lang="en-US" dirty="0"/>
              <a:t>(4) were limited to one term in office</a:t>
            </a:r>
          </a:p>
        </p:txBody>
      </p:sp>
    </p:spTree>
    <p:extLst>
      <p:ext uri="{BB962C8B-B14F-4D97-AF65-F5344CB8AC3E}">
        <p14:creationId xmlns:p14="http://schemas.microsoft.com/office/powerpoint/2010/main" val="16272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Figures Tested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Muhammad</a:t>
            </a:r>
          </a:p>
          <a:p>
            <a:r>
              <a:rPr lang="en-US" dirty="0" smtClean="0"/>
              <a:t>Confucius</a:t>
            </a:r>
          </a:p>
          <a:p>
            <a:r>
              <a:rPr lang="en-US" dirty="0" smtClean="0"/>
              <a:t>Lao </a:t>
            </a:r>
            <a:r>
              <a:rPr lang="en-US" dirty="0" err="1" smtClean="0"/>
              <a:t>Zi</a:t>
            </a:r>
            <a:r>
              <a:rPr lang="en-US" dirty="0" smtClean="0"/>
              <a:t> </a:t>
            </a:r>
          </a:p>
          <a:p>
            <a:r>
              <a:rPr lang="en-US" dirty="0" smtClean="0"/>
              <a:t>Siddhartha Gautama</a:t>
            </a:r>
          </a:p>
          <a:p>
            <a:r>
              <a:rPr lang="en-US" dirty="0" smtClean="0"/>
              <a:t>Asoka</a:t>
            </a:r>
          </a:p>
          <a:p>
            <a:r>
              <a:rPr lang="en-US" dirty="0" smtClean="0"/>
              <a:t>Constantine</a:t>
            </a:r>
          </a:p>
          <a:p>
            <a:r>
              <a:rPr lang="en-US" dirty="0" smtClean="0"/>
              <a:t>Mansa Musa</a:t>
            </a:r>
          </a:p>
          <a:p>
            <a:r>
              <a:rPr lang="en-US" dirty="0" smtClean="0"/>
              <a:t>Abraham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Martin Luther</a:t>
            </a:r>
          </a:p>
          <a:p>
            <a:r>
              <a:rPr lang="en-US" dirty="0" smtClean="0"/>
              <a:t>Henry VIII</a:t>
            </a:r>
          </a:p>
          <a:p>
            <a:r>
              <a:rPr lang="en-US" dirty="0" smtClean="0"/>
              <a:t>John Calvin</a:t>
            </a:r>
          </a:p>
          <a:p>
            <a:r>
              <a:rPr lang="en-US" dirty="0" smtClean="0"/>
              <a:t>Ignatius </a:t>
            </a:r>
            <a:r>
              <a:rPr lang="en-US" dirty="0" err="1" smtClean="0"/>
              <a:t>Loyala</a:t>
            </a:r>
            <a:endParaRPr lang="en-US" dirty="0" smtClean="0"/>
          </a:p>
          <a:p>
            <a:r>
              <a:rPr lang="en-US" dirty="0" smtClean="0"/>
              <a:t>St. Cyril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1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individual developed an Asian philosophy</a:t>
            </a:r>
          </a:p>
          <a:p>
            <a:pPr marL="0" indent="0">
              <a:buNone/>
            </a:pPr>
            <a:r>
              <a:rPr lang="en-US" dirty="0"/>
              <a:t>associated with the five relationships, filial piety,</a:t>
            </a:r>
          </a:p>
          <a:p>
            <a:pPr marL="0" indent="0">
              <a:buNone/>
            </a:pPr>
            <a:r>
              <a:rPr lang="en-US" dirty="0"/>
              <a:t>and the Analects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err="1"/>
              <a:t>Laozi</a:t>
            </a:r>
            <a:r>
              <a:rPr lang="en-US" dirty="0"/>
              <a:t> (Lao Tzu)</a:t>
            </a:r>
          </a:p>
          <a:p>
            <a:pPr marL="0" indent="0">
              <a:buNone/>
            </a:pPr>
            <a:r>
              <a:rPr lang="en-US" dirty="0"/>
              <a:t>(2) Confucius</a:t>
            </a:r>
          </a:p>
          <a:p>
            <a:pPr marL="0" indent="0">
              <a:buNone/>
            </a:pPr>
            <a:r>
              <a:rPr lang="en-US" dirty="0"/>
              <a:t>(3) Han </a:t>
            </a:r>
            <a:r>
              <a:rPr lang="en-US" dirty="0" err="1"/>
              <a:t>Wudi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Siddhartha Gautama</a:t>
            </a:r>
          </a:p>
        </p:txBody>
      </p:sp>
    </p:spTree>
    <p:extLst>
      <p:ext uri="{BB962C8B-B14F-4D97-AF65-F5344CB8AC3E}">
        <p14:creationId xmlns:p14="http://schemas.microsoft.com/office/powerpoint/2010/main" val="1916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- Time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way in which Martin Luther’s Ninety-five</a:t>
            </a:r>
          </a:p>
          <a:p>
            <a:pPr marL="0" indent="0">
              <a:buNone/>
            </a:pPr>
            <a:r>
              <a:rPr lang="en-US" dirty="0"/>
              <a:t>Theses and Henry VIII’s Act of Supremacy are</a:t>
            </a:r>
          </a:p>
          <a:p>
            <a:pPr marL="0" indent="0">
              <a:buNone/>
            </a:pPr>
            <a:r>
              <a:rPr lang="en-US" dirty="0"/>
              <a:t>similar is that both</a:t>
            </a:r>
          </a:p>
          <a:p>
            <a:pPr marL="0" indent="0">
              <a:buNone/>
            </a:pPr>
            <a:r>
              <a:rPr lang="en-US" dirty="0"/>
              <a:t>(1) emphasize the importance of the Bible</a:t>
            </a:r>
          </a:p>
          <a:p>
            <a:pPr marL="0" indent="0">
              <a:buNone/>
            </a:pPr>
            <a:r>
              <a:rPr lang="en-US" dirty="0"/>
              <a:t>(2) caused the Thirty Years War</a:t>
            </a:r>
          </a:p>
          <a:p>
            <a:pPr marL="0" indent="0">
              <a:buNone/>
            </a:pPr>
            <a:r>
              <a:rPr lang="en-US" dirty="0"/>
              <a:t>(3) challenge the authority of the Catholic Church</a:t>
            </a:r>
          </a:p>
          <a:p>
            <a:pPr marL="0" indent="0">
              <a:buNone/>
            </a:pPr>
            <a:r>
              <a:rPr lang="en-US" dirty="0"/>
              <a:t>(4) helped to unify Christendom</a:t>
            </a:r>
          </a:p>
        </p:txBody>
      </p:sp>
    </p:spTree>
    <p:extLst>
      <p:ext uri="{BB962C8B-B14F-4D97-AF65-F5344CB8AC3E}">
        <p14:creationId xmlns:p14="http://schemas.microsoft.com/office/powerpoint/2010/main" val="122380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- Time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Martin Luther, John Calvin, and Henry VIII all</a:t>
            </a:r>
          </a:p>
          <a:p>
            <a:pPr marL="0" indent="0">
              <a:buNone/>
            </a:pPr>
            <a:r>
              <a:rPr lang="en-US" dirty="0"/>
              <a:t>played a key role in the</a:t>
            </a:r>
          </a:p>
          <a:p>
            <a:pPr marL="0" indent="0">
              <a:buNone/>
            </a:pPr>
            <a:r>
              <a:rPr lang="en-US" dirty="0"/>
              <a:t>(1) attempts made to reclaim the Holy Land</a:t>
            </a:r>
          </a:p>
          <a:p>
            <a:pPr marL="0" indent="0">
              <a:buNone/>
            </a:pPr>
            <a:r>
              <a:rPr lang="en-US" dirty="0"/>
              <a:t>(2) fall of the Ottoman Empire</a:t>
            </a:r>
          </a:p>
          <a:p>
            <a:pPr marL="0" indent="0">
              <a:buNone/>
            </a:pPr>
            <a:r>
              <a:rPr lang="en-US" dirty="0"/>
              <a:t>(3) end of religious unity in Europe</a:t>
            </a:r>
          </a:p>
          <a:p>
            <a:pPr marL="0" indent="0">
              <a:buNone/>
            </a:pPr>
            <a:r>
              <a:rPr lang="en-US" dirty="0"/>
              <a:t>(4) establishment of parliamentary democracy in</a:t>
            </a:r>
          </a:p>
          <a:p>
            <a:pPr marL="0" indent="0">
              <a:buNone/>
            </a:pPr>
            <a:r>
              <a:rPr lang="en-US" dirty="0"/>
              <a:t>Britain</a:t>
            </a:r>
          </a:p>
        </p:txBody>
      </p:sp>
    </p:spTree>
    <p:extLst>
      <p:ext uri="{BB962C8B-B14F-4D97-AF65-F5344CB8AC3E}">
        <p14:creationId xmlns:p14="http://schemas.microsoft.com/office/powerpoint/2010/main" val="346697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– Timer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• Johannes Gutenberg</a:t>
            </a:r>
          </a:p>
          <a:p>
            <a:pPr marL="0" indent="0">
              <a:buNone/>
            </a:pPr>
            <a:r>
              <a:rPr lang="en-US" dirty="0"/>
              <a:t>• King Henry VIII</a:t>
            </a:r>
          </a:p>
          <a:p>
            <a:pPr marL="0" indent="0">
              <a:buNone/>
            </a:pPr>
            <a:r>
              <a:rPr lang="en-US" dirty="0"/>
              <a:t>• John Calvin</a:t>
            </a:r>
          </a:p>
          <a:p>
            <a:pPr marL="0" indent="0">
              <a:buNone/>
            </a:pPr>
            <a:r>
              <a:rPr lang="en-US" dirty="0"/>
              <a:t>Which event in European history was most</a:t>
            </a:r>
          </a:p>
          <a:p>
            <a:pPr marL="0" indent="0">
              <a:buNone/>
            </a:pPr>
            <a:r>
              <a:rPr lang="en-US" dirty="0"/>
              <a:t>directly influenced by these individuals?</a:t>
            </a:r>
          </a:p>
          <a:p>
            <a:pPr marL="0" indent="0">
              <a:buNone/>
            </a:pPr>
            <a:r>
              <a:rPr lang="en-US" dirty="0"/>
              <a:t>(1) Reconquista</a:t>
            </a:r>
          </a:p>
          <a:p>
            <a:pPr marL="0" indent="0">
              <a:buNone/>
            </a:pPr>
            <a:r>
              <a:rPr lang="en-US" dirty="0"/>
              <a:t>(2) Glorious Revolution</a:t>
            </a:r>
          </a:p>
          <a:p>
            <a:pPr marL="0" indent="0">
              <a:buNone/>
            </a:pPr>
            <a:r>
              <a:rPr lang="en-US" dirty="0"/>
              <a:t>(3) Protestant Reformation</a:t>
            </a:r>
          </a:p>
          <a:p>
            <a:pPr marL="0" indent="0">
              <a:buNone/>
            </a:pPr>
            <a:r>
              <a:rPr lang="en-US" dirty="0"/>
              <a:t>(4) trans-Atlantic slave trade</a:t>
            </a:r>
          </a:p>
        </p:txBody>
      </p:sp>
    </p:spTree>
    <p:extLst>
      <p:ext uri="{BB962C8B-B14F-4D97-AF65-F5344CB8AC3E}">
        <p14:creationId xmlns:p14="http://schemas.microsoft.com/office/powerpoint/2010/main" val="33089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Absolutist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XIV</a:t>
            </a:r>
          </a:p>
          <a:p>
            <a:r>
              <a:rPr lang="en-US" dirty="0" smtClean="0"/>
              <a:t>Peter the Great</a:t>
            </a:r>
          </a:p>
          <a:p>
            <a:r>
              <a:rPr lang="en-US" dirty="0" smtClean="0"/>
              <a:t>Catherine the Great</a:t>
            </a:r>
          </a:p>
          <a:p>
            <a:r>
              <a:rPr lang="en-US" dirty="0" smtClean="0"/>
              <a:t>Suleiman the </a:t>
            </a:r>
            <a:r>
              <a:rPr lang="en-US" dirty="0" err="1" smtClean="0"/>
              <a:t>Magn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Akbar</a:t>
            </a:r>
          </a:p>
          <a:p>
            <a:r>
              <a:rPr lang="en-US" dirty="0" smtClean="0"/>
              <a:t>Phillip 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Louis XIV strengthened the power of the</a:t>
            </a:r>
          </a:p>
          <a:p>
            <a:pPr marL="0" indent="0">
              <a:buNone/>
            </a:pPr>
            <a:r>
              <a:rPr lang="en-US" dirty="0"/>
              <a:t>monarchy in France by</a:t>
            </a:r>
          </a:p>
          <a:p>
            <a:pPr marL="0" indent="0">
              <a:buNone/>
            </a:pPr>
            <a:r>
              <a:rPr lang="en-US" dirty="0"/>
              <a:t>(1) centralizing control</a:t>
            </a:r>
          </a:p>
          <a:p>
            <a:pPr marL="0" indent="0">
              <a:buNone/>
            </a:pPr>
            <a:r>
              <a:rPr lang="en-US" dirty="0"/>
              <a:t>(2) granting democratic reforms</a:t>
            </a:r>
          </a:p>
          <a:p>
            <a:pPr marL="0" indent="0">
              <a:buNone/>
            </a:pPr>
            <a:r>
              <a:rPr lang="en-US" dirty="0"/>
              <a:t>(3) practicing religious toleration</a:t>
            </a:r>
          </a:p>
          <a:p>
            <a:pPr marL="0" indent="0">
              <a:buNone/>
            </a:pPr>
            <a:r>
              <a:rPr lang="en-US" dirty="0"/>
              <a:t>(4) reducing the size of the bureaucracy</a:t>
            </a:r>
          </a:p>
        </p:txBody>
      </p:sp>
    </p:spTree>
    <p:extLst>
      <p:ext uri="{BB962C8B-B14F-4D97-AF65-F5344CB8AC3E}">
        <p14:creationId xmlns:p14="http://schemas.microsoft.com/office/powerpoint/2010/main" val="262020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Which statement best describes an effect of the</a:t>
            </a:r>
          </a:p>
          <a:p>
            <a:pPr marL="0" indent="0">
              <a:buNone/>
            </a:pPr>
            <a:r>
              <a:rPr lang="en-US" dirty="0"/>
              <a:t>westward expansion of the Ottoman Empire </a:t>
            </a:r>
            <a:r>
              <a:rPr lang="en-US" dirty="0" smtClean="0"/>
              <a:t>under Suleiman </a:t>
            </a:r>
            <a:r>
              <a:rPr lang="en-US" dirty="0"/>
              <a:t>the Magnificent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Wealthy citizens adopted Russian dress.</a:t>
            </a:r>
          </a:p>
          <a:p>
            <a:pPr marL="0" indent="0">
              <a:buNone/>
            </a:pPr>
            <a:r>
              <a:rPr lang="en-US" dirty="0"/>
              <a:t>(2) Islam became a major religion in the Balkans.</a:t>
            </a:r>
          </a:p>
          <a:p>
            <a:pPr marL="0" indent="0">
              <a:buNone/>
            </a:pPr>
            <a:r>
              <a:rPr lang="en-US" dirty="0"/>
              <a:t>(3) Trade was disrupted throughout the Indian</a:t>
            </a:r>
          </a:p>
          <a:p>
            <a:pPr marL="0" indent="0">
              <a:buNone/>
            </a:pPr>
            <a:r>
              <a:rPr lang="en-US" dirty="0"/>
              <a:t>Ocean.</a:t>
            </a:r>
          </a:p>
          <a:p>
            <a:pPr marL="0" indent="0">
              <a:buNone/>
            </a:pPr>
            <a:r>
              <a:rPr lang="en-US" dirty="0"/>
              <a:t>(4) Janissaries were stripped of their military power.</a:t>
            </a:r>
          </a:p>
        </p:txBody>
      </p:sp>
    </p:spTree>
    <p:extLst>
      <p:ext uri="{BB962C8B-B14F-4D97-AF65-F5344CB8AC3E}">
        <p14:creationId xmlns:p14="http://schemas.microsoft.com/office/powerpoint/2010/main" val="4338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8/2014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524000"/>
            <a:ext cx="795552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37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Monarchs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form of government is associated with </a:t>
            </a:r>
            <a:r>
              <a:rPr lang="en-US" dirty="0" smtClean="0"/>
              <a:t>the reigns </a:t>
            </a:r>
            <a:r>
              <a:rPr lang="en-US" dirty="0"/>
              <a:t>of Suleiman the Magnificent, Akbar </a:t>
            </a:r>
            <a:r>
              <a:rPr lang="en-US" dirty="0" smtClean="0"/>
              <a:t>the Great</a:t>
            </a:r>
            <a:r>
              <a:rPr lang="en-US" dirty="0"/>
              <a:t>, and Peter the Great?</a:t>
            </a:r>
          </a:p>
          <a:p>
            <a:pPr marL="0" indent="0">
              <a:buNone/>
            </a:pPr>
            <a:r>
              <a:rPr lang="en-US" dirty="0"/>
              <a:t>(1) constitutional monarchy</a:t>
            </a:r>
          </a:p>
          <a:p>
            <a:pPr marL="0" indent="0">
              <a:buNone/>
            </a:pPr>
            <a:r>
              <a:rPr lang="en-US" dirty="0"/>
              <a:t>(2) direct democracy</a:t>
            </a:r>
          </a:p>
          <a:p>
            <a:pPr marL="0" indent="0">
              <a:buNone/>
            </a:pPr>
            <a:r>
              <a:rPr lang="en-US" dirty="0"/>
              <a:t>(3) theocracy</a:t>
            </a:r>
          </a:p>
          <a:p>
            <a:pPr marL="0" indent="0">
              <a:buNone/>
            </a:pPr>
            <a:r>
              <a:rPr lang="en-US" dirty="0"/>
              <a:t>(4) absolute monarchy</a:t>
            </a:r>
          </a:p>
        </p:txBody>
      </p:sp>
    </p:spTree>
    <p:extLst>
      <p:ext uri="{BB962C8B-B14F-4D97-AF65-F5344CB8AC3E}">
        <p14:creationId xmlns:p14="http://schemas.microsoft.com/office/powerpoint/2010/main" val="19184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One way in which Peter the Great, Louis XIV, </a:t>
            </a:r>
            <a:r>
              <a:rPr lang="en-US" dirty="0" smtClean="0"/>
              <a:t>and Philip </a:t>
            </a:r>
            <a:r>
              <a:rPr lang="en-US" dirty="0"/>
              <a:t>II are similar is that </a:t>
            </a:r>
            <a:r>
              <a:rPr lang="en-US" dirty="0" smtClean="0"/>
              <a:t>each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supported missionary efforts of the </a:t>
            </a:r>
            <a:r>
              <a:rPr lang="en-US" dirty="0" smtClean="0"/>
              <a:t>Roman Catholic </a:t>
            </a:r>
            <a:r>
              <a:rPr lang="en-US" dirty="0"/>
              <a:t>Church</a:t>
            </a:r>
          </a:p>
          <a:p>
            <a:pPr marL="0" indent="0">
              <a:buNone/>
            </a:pPr>
            <a:r>
              <a:rPr lang="en-US" dirty="0"/>
              <a:t>(2) sought to centralize power by limiting the</a:t>
            </a:r>
          </a:p>
          <a:p>
            <a:pPr marL="0" indent="0">
              <a:buNone/>
            </a:pPr>
            <a:r>
              <a:rPr lang="en-US" dirty="0"/>
              <a:t>power of the nobility</a:t>
            </a:r>
          </a:p>
          <a:p>
            <a:pPr marL="0" indent="0">
              <a:buNone/>
            </a:pPr>
            <a:r>
              <a:rPr lang="en-US" dirty="0"/>
              <a:t>(3) fought to block the establishment of British</a:t>
            </a:r>
          </a:p>
          <a:p>
            <a:pPr marL="0" indent="0">
              <a:buNone/>
            </a:pPr>
            <a:r>
              <a:rPr lang="en-US" dirty="0"/>
              <a:t>colonies in the Western Hemisphere</a:t>
            </a:r>
          </a:p>
          <a:p>
            <a:pPr marL="0" indent="0">
              <a:buNone/>
            </a:pPr>
            <a:r>
              <a:rPr lang="en-US" dirty="0"/>
              <a:t>(4) challenged feudal practices by emancipating</a:t>
            </a:r>
          </a:p>
          <a:p>
            <a:pPr marL="0" indent="0">
              <a:buNone/>
            </a:pPr>
            <a:r>
              <a:rPr lang="en-US" dirty="0"/>
              <a:t>serfs</a:t>
            </a:r>
          </a:p>
        </p:txBody>
      </p:sp>
    </p:spTree>
    <p:extLst>
      <p:ext uri="{BB962C8B-B14F-4D97-AF65-F5344CB8AC3E}">
        <p14:creationId xmlns:p14="http://schemas.microsoft.com/office/powerpoint/2010/main" val="7047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One way in which the government under Czar</a:t>
            </a:r>
          </a:p>
          <a:p>
            <a:pPr marL="0" indent="0">
              <a:buNone/>
            </a:pPr>
            <a:r>
              <a:rPr lang="en-US" dirty="0"/>
              <a:t>Nicholas II of Russia and the government under</a:t>
            </a:r>
          </a:p>
          <a:p>
            <a:pPr marL="0" indent="0">
              <a:buNone/>
            </a:pPr>
            <a:r>
              <a:rPr lang="en-US" dirty="0"/>
              <a:t>Benito Mussolini of Italy are similar is that both</a:t>
            </a:r>
          </a:p>
          <a:p>
            <a:pPr marL="0" indent="0">
              <a:buNone/>
            </a:pPr>
            <a:r>
              <a:rPr lang="en-US" dirty="0" smtClean="0"/>
              <a:t>Governments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liberated the serfs and industrial workers</a:t>
            </a:r>
          </a:p>
          <a:p>
            <a:pPr marL="0" indent="0">
              <a:buNone/>
            </a:pPr>
            <a:r>
              <a:rPr lang="en-US" dirty="0"/>
              <a:t>(2) reformed the executive branch by</a:t>
            </a:r>
          </a:p>
          <a:p>
            <a:pPr marL="0" indent="0">
              <a:buNone/>
            </a:pPr>
            <a:r>
              <a:rPr lang="en-US" dirty="0"/>
              <a:t>incorporating theocratic principles</a:t>
            </a:r>
          </a:p>
          <a:p>
            <a:pPr marL="0" indent="0">
              <a:buNone/>
            </a:pPr>
            <a:r>
              <a:rPr lang="en-US" dirty="0"/>
              <a:t>(3) established policies of censorship and</a:t>
            </a:r>
          </a:p>
          <a:p>
            <a:pPr marL="0" indent="0">
              <a:buNone/>
            </a:pPr>
            <a:r>
              <a:rPr lang="en-US" dirty="0"/>
              <a:t>repression</a:t>
            </a:r>
          </a:p>
          <a:p>
            <a:pPr marL="0" indent="0">
              <a:buNone/>
            </a:pPr>
            <a:r>
              <a:rPr lang="en-US" dirty="0"/>
              <a:t>(4) used televised propaganda to rally the masses</a:t>
            </a:r>
          </a:p>
        </p:txBody>
      </p:sp>
    </p:spTree>
    <p:extLst>
      <p:ext uri="{BB962C8B-B14F-4D97-AF65-F5344CB8AC3E}">
        <p14:creationId xmlns:p14="http://schemas.microsoft.com/office/powerpoint/2010/main" val="22854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Nationalist / Independence Leaders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Otto von Bismarck</a:t>
            </a:r>
          </a:p>
          <a:p>
            <a:r>
              <a:rPr lang="en-US" dirty="0" smtClean="0"/>
              <a:t>Simon Bolivar</a:t>
            </a:r>
          </a:p>
          <a:p>
            <a:r>
              <a:rPr lang="en-US" dirty="0" err="1" smtClean="0"/>
              <a:t>Jomo</a:t>
            </a:r>
            <a:r>
              <a:rPr lang="en-US" dirty="0" smtClean="0"/>
              <a:t> Kenyatta</a:t>
            </a:r>
          </a:p>
          <a:p>
            <a:r>
              <a:rPr lang="en-US" dirty="0" smtClean="0"/>
              <a:t>Gandhi</a:t>
            </a:r>
          </a:p>
          <a:p>
            <a:r>
              <a:rPr lang="en-US" dirty="0" smtClean="0"/>
              <a:t>Ataturk</a:t>
            </a:r>
          </a:p>
          <a:p>
            <a:r>
              <a:rPr lang="en-US" dirty="0" smtClean="0"/>
              <a:t>Ho Chi Minh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7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Nationalist Individuals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 Chi Minh and </a:t>
            </a:r>
            <a:r>
              <a:rPr lang="en-US" dirty="0" err="1"/>
              <a:t>Jomo</a:t>
            </a:r>
            <a:r>
              <a:rPr lang="en-US" dirty="0"/>
              <a:t> Kenyatta were leaders of</a:t>
            </a:r>
          </a:p>
          <a:p>
            <a:pPr marL="0" indent="0">
              <a:buNone/>
            </a:pPr>
            <a:r>
              <a:rPr lang="en-US" dirty="0"/>
              <a:t>movements that were attempting to </a:t>
            </a:r>
            <a:r>
              <a:rPr lang="en-US" dirty="0" smtClean="0"/>
              <a:t>achieve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nuclear disarmament (3) pan-Africanism</a:t>
            </a:r>
          </a:p>
          <a:p>
            <a:pPr marL="0" indent="0">
              <a:buNone/>
            </a:pPr>
            <a:r>
              <a:rPr lang="en-US" dirty="0"/>
              <a:t>(2) self-determination (4) collective security</a:t>
            </a:r>
          </a:p>
        </p:txBody>
      </p:sp>
    </p:spTree>
    <p:extLst>
      <p:ext uri="{BB962C8B-B14F-4D97-AF65-F5344CB8AC3E}">
        <p14:creationId xmlns:p14="http://schemas.microsoft.com/office/powerpoint/2010/main" val="83092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Communist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Marx</a:t>
            </a:r>
          </a:p>
          <a:p>
            <a:r>
              <a:rPr lang="en-US" dirty="0" smtClean="0"/>
              <a:t>Lenin</a:t>
            </a:r>
          </a:p>
          <a:p>
            <a:r>
              <a:rPr lang="en-US" dirty="0" smtClean="0"/>
              <a:t>Stalin</a:t>
            </a:r>
          </a:p>
          <a:p>
            <a:r>
              <a:rPr lang="en-US" dirty="0" smtClean="0"/>
              <a:t>Castro</a:t>
            </a:r>
          </a:p>
          <a:p>
            <a:r>
              <a:rPr lang="en-US" dirty="0" smtClean="0"/>
              <a:t>Gorbachev</a:t>
            </a:r>
          </a:p>
          <a:p>
            <a:r>
              <a:rPr lang="en-US" dirty="0" smtClean="0"/>
              <a:t>Mao</a:t>
            </a:r>
          </a:p>
          <a:p>
            <a:r>
              <a:rPr lang="en-US" dirty="0" smtClean="0"/>
              <a:t>Deng</a:t>
            </a:r>
          </a:p>
          <a:p>
            <a:r>
              <a:rPr lang="en-US" dirty="0" smtClean="0"/>
              <a:t>Ho Chi Ming</a:t>
            </a:r>
          </a:p>
          <a:p>
            <a:r>
              <a:rPr lang="en-US" dirty="0" smtClean="0"/>
              <a:t>Kim</a:t>
            </a:r>
          </a:p>
        </p:txBody>
      </p:sp>
    </p:spTree>
    <p:extLst>
      <p:ext uri="{BB962C8B-B14F-4D97-AF65-F5344CB8AC3E}">
        <p14:creationId xmlns:p14="http://schemas.microsoft.com/office/powerpoint/2010/main" val="32784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Communist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way in which Karl Marx, Vladimir Lenin,</a:t>
            </a:r>
          </a:p>
          <a:p>
            <a:pPr marL="0" indent="0">
              <a:buNone/>
            </a:pPr>
            <a:r>
              <a:rPr lang="en-US" dirty="0"/>
              <a:t>and Fidel Castro are similar is that each believed</a:t>
            </a:r>
          </a:p>
          <a:p>
            <a:pPr marL="0" indent="0">
              <a:buNone/>
            </a:pP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/>
              <a:t>(1) supporting a capitalist system</a:t>
            </a:r>
          </a:p>
          <a:p>
            <a:pPr marL="0" indent="0">
              <a:buNone/>
            </a:pPr>
            <a:r>
              <a:rPr lang="en-US" dirty="0"/>
              <a:t>(2) preserving a rigid social system</a:t>
            </a:r>
          </a:p>
          <a:p>
            <a:pPr marL="0" indent="0">
              <a:buNone/>
            </a:pPr>
            <a:r>
              <a:rPr lang="en-US" dirty="0"/>
              <a:t>(3) spreading the teachings of Christianity</a:t>
            </a:r>
          </a:p>
          <a:p>
            <a:pPr marL="0" indent="0">
              <a:buNone/>
            </a:pPr>
            <a:r>
              <a:rPr lang="en-US" dirty="0"/>
              <a:t>(4) achieving change through revolution</a:t>
            </a:r>
          </a:p>
        </p:txBody>
      </p:sp>
    </p:spTree>
    <p:extLst>
      <p:ext uri="{BB962C8B-B14F-4D97-AF65-F5344CB8AC3E}">
        <p14:creationId xmlns:p14="http://schemas.microsoft.com/office/powerpoint/2010/main" val="354745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 Word Association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statement about the Soviet </a:t>
            </a:r>
            <a:r>
              <a:rPr lang="en-US" dirty="0" smtClean="0"/>
              <a:t>economy under </a:t>
            </a:r>
            <a:r>
              <a:rPr lang="en-US" dirty="0">
                <a:solidFill>
                  <a:srgbClr val="FF0000"/>
                </a:solidFill>
              </a:rPr>
              <a:t>Joseph Stalin</a:t>
            </a:r>
            <a:r>
              <a:rPr lang="en-US" dirty="0"/>
              <a:t> is accurate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Soviet Union increased its power by</a:t>
            </a:r>
          </a:p>
          <a:p>
            <a:pPr marL="0" indent="0">
              <a:buNone/>
            </a:pPr>
            <a:r>
              <a:rPr lang="en-US" dirty="0"/>
              <a:t>developing </a:t>
            </a:r>
            <a:r>
              <a:rPr lang="en-US" dirty="0">
                <a:solidFill>
                  <a:srgbClr val="FF0000"/>
                </a:solidFill>
              </a:rPr>
              <a:t>heavy industry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The government reduced its role in planning</a:t>
            </a:r>
          </a:p>
          <a:p>
            <a:pPr marL="0" indent="0">
              <a:buNone/>
            </a:pPr>
            <a:r>
              <a:rPr lang="en-US" dirty="0"/>
              <a:t>industrial production.</a:t>
            </a:r>
          </a:p>
          <a:p>
            <a:pPr marL="0" indent="0">
              <a:buNone/>
            </a:pPr>
            <a:r>
              <a:rPr lang="en-US" dirty="0"/>
              <a:t>(3) Farmers were encouraged to compete in a</a:t>
            </a:r>
          </a:p>
          <a:p>
            <a:pPr marL="0" indent="0">
              <a:buNone/>
            </a:pPr>
            <a:r>
              <a:rPr lang="en-US" dirty="0"/>
              <a:t>free market economy.</a:t>
            </a:r>
          </a:p>
          <a:p>
            <a:pPr marL="0" indent="0">
              <a:buNone/>
            </a:pPr>
            <a:r>
              <a:rPr lang="en-US" dirty="0"/>
              <a:t>(4) A large selection of consumer goods became</a:t>
            </a:r>
          </a:p>
          <a:p>
            <a:pPr marL="0" indent="0">
              <a:buNone/>
            </a:pPr>
            <a:r>
              <a:rPr lang="en-US" dirty="0"/>
              <a:t>available in the Soviet Union.</a:t>
            </a:r>
          </a:p>
        </p:txBody>
      </p:sp>
    </p:spTree>
    <p:extLst>
      <p:ext uri="{BB962C8B-B14F-4D97-AF65-F5344CB8AC3E}">
        <p14:creationId xmlns:p14="http://schemas.microsoft.com/office/powerpoint/2010/main" val="9065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it or Don’t – Communist</a:t>
            </a:r>
            <a:br>
              <a:rPr lang="en-US" dirty="0" smtClean="0"/>
            </a:br>
            <a:r>
              <a:rPr lang="en-US" dirty="0" smtClean="0"/>
              <a:t>(Word Association)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goal did Joseph Stalin establish for the</a:t>
            </a:r>
          </a:p>
          <a:p>
            <a:pPr marL="0" indent="0">
              <a:buNone/>
            </a:pPr>
            <a:r>
              <a:rPr lang="en-US" dirty="0"/>
              <a:t>Soviet Union?</a:t>
            </a:r>
          </a:p>
          <a:p>
            <a:pPr marL="0" indent="0">
              <a:buNone/>
            </a:pPr>
            <a:r>
              <a:rPr lang="en-US" dirty="0"/>
              <a:t>(1) becoming an </a:t>
            </a:r>
            <a:r>
              <a:rPr lang="en-US" dirty="0">
                <a:solidFill>
                  <a:srgbClr val="FF0000"/>
                </a:solidFill>
              </a:rPr>
              <a:t>industrial</a:t>
            </a:r>
            <a:r>
              <a:rPr lang="en-US" dirty="0"/>
              <a:t> power</a:t>
            </a:r>
          </a:p>
          <a:p>
            <a:pPr marL="0" indent="0">
              <a:buNone/>
            </a:pPr>
            <a:r>
              <a:rPr lang="en-US" dirty="0"/>
              <a:t>(2) creating a golden age of culture</a:t>
            </a:r>
          </a:p>
          <a:p>
            <a:pPr marL="0" indent="0">
              <a:buNone/>
            </a:pPr>
            <a:r>
              <a:rPr lang="en-US" dirty="0"/>
              <a:t>(3) instituting a parliamentary monarchy</a:t>
            </a:r>
          </a:p>
          <a:p>
            <a:pPr marL="0" indent="0">
              <a:buNone/>
            </a:pPr>
            <a:r>
              <a:rPr lang="en-US" dirty="0"/>
              <a:t>(4) easing tensions using détente</a:t>
            </a:r>
          </a:p>
        </p:txBody>
      </p:sp>
    </p:spTree>
    <p:extLst>
      <p:ext uri="{BB962C8B-B14F-4D97-AF65-F5344CB8AC3E}">
        <p14:creationId xmlns:p14="http://schemas.microsoft.com/office/powerpoint/2010/main" val="35242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Nationalist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way in which Miguel Hidalgo, Ho Chi </a:t>
            </a:r>
            <a:r>
              <a:rPr lang="en-US" dirty="0" smtClean="0"/>
              <a:t>Minh, and </a:t>
            </a:r>
            <a:r>
              <a:rPr lang="en-US" dirty="0" err="1"/>
              <a:t>Jomo</a:t>
            </a:r>
            <a:r>
              <a:rPr lang="en-US" dirty="0"/>
              <a:t> Kenyatta are similar is that they </a:t>
            </a:r>
            <a:r>
              <a:rPr lang="en-US" dirty="0" smtClean="0"/>
              <a:t>all were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(1) leaders of independence movements</a:t>
            </a:r>
          </a:p>
          <a:p>
            <a:pPr marL="0" indent="0">
              <a:buNone/>
            </a:pPr>
            <a:r>
              <a:rPr lang="en-US" dirty="0"/>
              <a:t>(2) communist dictators</a:t>
            </a:r>
          </a:p>
          <a:p>
            <a:pPr marL="0" indent="0">
              <a:buNone/>
            </a:pPr>
            <a:r>
              <a:rPr lang="en-US" dirty="0"/>
              <a:t>(3) enlightened despots</a:t>
            </a:r>
          </a:p>
          <a:p>
            <a:pPr marL="0" indent="0">
              <a:buNone/>
            </a:pPr>
            <a:r>
              <a:rPr lang="en-US" dirty="0"/>
              <a:t>(4) advocates of liberation theology</a:t>
            </a:r>
          </a:p>
        </p:txBody>
      </p:sp>
    </p:spTree>
    <p:extLst>
      <p:ext uri="{BB962C8B-B14F-4D97-AF65-F5344CB8AC3E}">
        <p14:creationId xmlns:p14="http://schemas.microsoft.com/office/powerpoint/2010/main" val="79797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on the List???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thing about </a:t>
            </a:r>
            <a:r>
              <a:rPr lang="en-US" dirty="0" err="1" smtClean="0"/>
              <a:t>Thematics</a:t>
            </a:r>
            <a:r>
              <a:rPr lang="en-US" dirty="0" smtClean="0"/>
              <a:t> is you can choose your own examples even if not on list.  Just make sure it falls into the topic.</a:t>
            </a:r>
          </a:p>
          <a:p>
            <a:endParaRPr lang="en-US" dirty="0"/>
          </a:p>
          <a:p>
            <a:r>
              <a:rPr lang="en-US" dirty="0" smtClean="0"/>
              <a:t>Obvious people not on the list – Gandhi and Hitler – both can be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Don’t Need to Know Anything :0)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statement about Shah Reza Pahlavi </a:t>
            </a:r>
            <a:r>
              <a:rPr lang="en-US" dirty="0" smtClean="0"/>
              <a:t>and the </a:t>
            </a:r>
            <a:r>
              <a:rPr lang="en-US" dirty="0"/>
              <a:t>Iranian Revolution is an opinion rather than </a:t>
            </a:r>
            <a:r>
              <a:rPr lang="en-US" dirty="0" smtClean="0"/>
              <a:t>a fact?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Shah Reza Pahlavi was supported by major</a:t>
            </a:r>
          </a:p>
          <a:p>
            <a:pPr marL="0" indent="0">
              <a:buNone/>
            </a:pPr>
            <a:r>
              <a:rPr lang="en-US" dirty="0"/>
              <a:t>Western powers.</a:t>
            </a:r>
          </a:p>
          <a:p>
            <a:pPr marL="0" indent="0">
              <a:buNone/>
            </a:pPr>
            <a:r>
              <a:rPr lang="en-US" dirty="0"/>
              <a:t>(2) Members of the Islamic clergy opposed Shah</a:t>
            </a:r>
          </a:p>
          <a:p>
            <a:pPr marL="0" indent="0">
              <a:buNone/>
            </a:pPr>
            <a:r>
              <a:rPr lang="en-US" dirty="0"/>
              <a:t>Reza Pahlavi.</a:t>
            </a:r>
          </a:p>
          <a:p>
            <a:pPr marL="0" indent="0">
              <a:buNone/>
            </a:pPr>
            <a:r>
              <a:rPr lang="en-US" dirty="0"/>
              <a:t>(3) The primary cause for the revolution was the</a:t>
            </a:r>
          </a:p>
          <a:p>
            <a:pPr marL="0" indent="0">
              <a:buNone/>
            </a:pPr>
            <a:r>
              <a:rPr lang="en-US" dirty="0"/>
              <a:t>exile of Shah Reza Pahlavi’s critics.</a:t>
            </a:r>
          </a:p>
          <a:p>
            <a:pPr marL="0" indent="0">
              <a:buNone/>
            </a:pPr>
            <a:r>
              <a:rPr lang="en-US" dirty="0"/>
              <a:t>(4) Supporters of Ayatollah </a:t>
            </a:r>
            <a:r>
              <a:rPr lang="en-US" dirty="0" err="1"/>
              <a:t>Ruhollah</a:t>
            </a:r>
            <a:r>
              <a:rPr lang="en-US" dirty="0"/>
              <a:t> Khomeini</a:t>
            </a:r>
          </a:p>
          <a:p>
            <a:pPr marL="0" indent="0">
              <a:buNone/>
            </a:pPr>
            <a:r>
              <a:rPr lang="en-US" dirty="0"/>
              <a:t>overthrew Shah Reza Pahlavi.</a:t>
            </a:r>
          </a:p>
        </p:txBody>
      </p:sp>
    </p:spTree>
    <p:extLst>
      <p:ext uri="{BB962C8B-B14F-4D97-AF65-F5344CB8AC3E}">
        <p14:creationId xmlns:p14="http://schemas.microsoft.com/office/powerpoint/2010/main" val="426668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Quoting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separate from legislative power and from executive</a:t>
            </a:r>
          </a:p>
          <a:p>
            <a:pPr marL="0" indent="0">
              <a:buNone/>
            </a:pPr>
            <a:r>
              <a:rPr lang="en-US" dirty="0"/>
              <a:t>power. If it were joined to legislative power, the</a:t>
            </a:r>
          </a:p>
          <a:p>
            <a:pPr marL="0" indent="0">
              <a:buNone/>
            </a:pPr>
            <a:r>
              <a:rPr lang="en-US" dirty="0"/>
              <a:t>power over the life and liberty of the citizens</a:t>
            </a:r>
          </a:p>
          <a:p>
            <a:pPr marL="0" indent="0">
              <a:buNone/>
            </a:pPr>
            <a:r>
              <a:rPr lang="en-US" dirty="0"/>
              <a:t>would be arbitrary, for the judge would be the</a:t>
            </a:r>
          </a:p>
          <a:p>
            <a:pPr marL="0" indent="0">
              <a:buNone/>
            </a:pPr>
            <a:r>
              <a:rPr lang="en-US" dirty="0"/>
              <a:t>legislator. If it were joined to executive power,</a:t>
            </a:r>
          </a:p>
          <a:p>
            <a:pPr marL="0" indent="0">
              <a:buNone/>
            </a:pPr>
            <a:r>
              <a:rPr lang="en-US" dirty="0"/>
              <a:t>the judge could have the force of an oppressor.…</a:t>
            </a:r>
          </a:p>
          <a:p>
            <a:pPr marL="0" indent="0">
              <a:buNone/>
            </a:pPr>
            <a:r>
              <a:rPr lang="en-US" dirty="0"/>
              <a:t>—Montesquieu, </a:t>
            </a:r>
            <a:r>
              <a:rPr lang="en-US" i="1" dirty="0"/>
              <a:t>The Spirit of the </a:t>
            </a:r>
            <a:r>
              <a:rPr lang="en-US" i="1" dirty="0" smtClean="0"/>
              <a:t>Laws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this passage, Montesquieu is making reference to</a:t>
            </a:r>
          </a:p>
          <a:p>
            <a:pPr marL="0" indent="0">
              <a:buNone/>
            </a:pPr>
            <a:r>
              <a:rPr lang="en-US" dirty="0"/>
              <a:t>(1) an enlightened despotism</a:t>
            </a:r>
          </a:p>
          <a:p>
            <a:pPr marL="0" indent="0">
              <a:buNone/>
            </a:pPr>
            <a:r>
              <a:rPr lang="en-US" dirty="0"/>
              <a:t>(2) a policy of mercantilism</a:t>
            </a:r>
          </a:p>
          <a:p>
            <a:pPr marL="0" indent="0">
              <a:buNone/>
            </a:pPr>
            <a:r>
              <a:rPr lang="en-US" dirty="0"/>
              <a:t>(3) a separation of powers</a:t>
            </a:r>
          </a:p>
          <a:p>
            <a:pPr marL="0" indent="0">
              <a:buNone/>
            </a:pPr>
            <a:r>
              <a:rPr lang="en-US" dirty="0"/>
              <a:t>(4) a social contract</a:t>
            </a:r>
          </a:p>
        </p:txBody>
      </p:sp>
    </p:spTree>
    <p:extLst>
      <p:ext uri="{BB962C8B-B14F-4D97-AF65-F5344CB8AC3E}">
        <p14:creationId xmlns:p14="http://schemas.microsoft.com/office/powerpoint/2010/main" val="272595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191000" cy="1143000"/>
          </a:xfrm>
        </p:spPr>
        <p:txBody>
          <a:bodyPr/>
          <a:lstStyle/>
          <a:p>
            <a:r>
              <a:rPr lang="en-US" dirty="0" smtClean="0"/>
              <a:t>The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4267200" cy="626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3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Aung</a:t>
            </a:r>
            <a:r>
              <a:rPr lang="en-US" dirty="0" smtClean="0"/>
              <a:t> Keeps Coming Up????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b="1" dirty="0"/>
              <a:t>In The Quiet Land</a:t>
            </a:r>
          </a:p>
          <a:p>
            <a:pPr marL="0" indent="0" algn="ctr">
              <a:buNone/>
            </a:pPr>
            <a:r>
              <a:rPr lang="en-US" dirty="0"/>
              <a:t>(by </a:t>
            </a:r>
            <a:r>
              <a:rPr lang="en-US" dirty="0" err="1"/>
              <a:t>Daw</a:t>
            </a:r>
            <a:r>
              <a:rPr lang="en-US" dirty="0"/>
              <a:t> </a:t>
            </a:r>
            <a:r>
              <a:rPr lang="en-US" dirty="0" err="1"/>
              <a:t>Aung</a:t>
            </a:r>
            <a:r>
              <a:rPr lang="en-US" dirty="0"/>
              <a:t> San </a:t>
            </a:r>
            <a:r>
              <a:rPr lang="en-US" dirty="0" err="1"/>
              <a:t>Suu</a:t>
            </a:r>
            <a:r>
              <a:rPr lang="en-US" dirty="0"/>
              <a:t> </a:t>
            </a:r>
            <a:r>
              <a:rPr lang="en-US" dirty="0" err="1"/>
              <a:t>Kyi</a:t>
            </a:r>
            <a:r>
              <a:rPr lang="en-US" dirty="0"/>
              <a:t>)</a:t>
            </a:r>
          </a:p>
          <a:p>
            <a:pPr marL="0" indent="0" algn="ctr">
              <a:buNone/>
            </a:pPr>
            <a:r>
              <a:rPr lang="en-US" dirty="0"/>
              <a:t>In the Quiet Land, no one can tell</a:t>
            </a:r>
          </a:p>
          <a:p>
            <a:pPr marL="0" indent="0" algn="ctr">
              <a:buNone/>
            </a:pPr>
            <a:r>
              <a:rPr lang="en-US" dirty="0"/>
              <a:t>if there’s someone who’s listening</a:t>
            </a:r>
          </a:p>
          <a:p>
            <a:pPr marL="0" indent="0" algn="ctr">
              <a:buNone/>
            </a:pPr>
            <a:r>
              <a:rPr lang="en-US" dirty="0"/>
              <a:t>for secrets they can sell.</a:t>
            </a:r>
          </a:p>
          <a:p>
            <a:pPr marL="0" indent="0" algn="ctr">
              <a:buNone/>
            </a:pPr>
            <a:r>
              <a:rPr lang="en-US" dirty="0"/>
              <a:t>The informers are paid in the blood of the land</a:t>
            </a:r>
          </a:p>
          <a:p>
            <a:pPr marL="0" indent="0" algn="ctr">
              <a:buNone/>
            </a:pPr>
            <a:r>
              <a:rPr lang="en-US" dirty="0"/>
              <a:t>and no one dares speak what the tyrants won’t stand.</a:t>
            </a:r>
          </a:p>
          <a:p>
            <a:pPr marL="0" indent="0" algn="ctr">
              <a:buNone/>
            </a:pPr>
            <a:r>
              <a:rPr lang="en-US" dirty="0"/>
              <a:t>In the quiet land of Burma,</a:t>
            </a:r>
          </a:p>
          <a:p>
            <a:pPr marL="0" indent="0" algn="ctr">
              <a:buNone/>
            </a:pPr>
            <a:r>
              <a:rPr lang="en-US" dirty="0"/>
              <a:t>no one laughs and no one thinks out loud.</a:t>
            </a:r>
          </a:p>
          <a:p>
            <a:pPr marL="0" indent="0" algn="ctr">
              <a:buNone/>
            </a:pPr>
            <a:r>
              <a:rPr lang="en-US" dirty="0"/>
              <a:t>In the quiet land of Burma,</a:t>
            </a:r>
          </a:p>
          <a:p>
            <a:pPr marL="0" indent="0" algn="ctr">
              <a:buNone/>
            </a:pPr>
            <a:r>
              <a:rPr lang="en-US" dirty="0"/>
              <a:t>you can hear it in the silence of the crowd</a:t>
            </a:r>
            <a:r>
              <a:rPr lang="en-US" dirty="0" smtClean="0"/>
              <a:t>.…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author is using this poem to condemn</a:t>
            </a:r>
          </a:p>
          <a:p>
            <a:pPr marL="0" indent="0">
              <a:buNone/>
            </a:pPr>
            <a:r>
              <a:rPr lang="en-US" dirty="0"/>
              <a:t>(1) oppression </a:t>
            </a:r>
            <a:r>
              <a:rPr lang="en-US" dirty="0" smtClean="0"/>
              <a:t>			(</a:t>
            </a:r>
            <a:r>
              <a:rPr lang="en-US" dirty="0"/>
              <a:t>3) nonviolence</a:t>
            </a:r>
          </a:p>
          <a:p>
            <a:pPr marL="0" indent="0">
              <a:buNone/>
            </a:pPr>
            <a:r>
              <a:rPr lang="en-US" dirty="0"/>
              <a:t>(2) illiteracy </a:t>
            </a:r>
            <a:r>
              <a:rPr lang="en-US" dirty="0" smtClean="0"/>
              <a:t>			(</a:t>
            </a:r>
            <a:r>
              <a:rPr lang="en-US" dirty="0"/>
              <a:t>4) containment</a:t>
            </a:r>
          </a:p>
        </p:txBody>
      </p:sp>
    </p:spTree>
    <p:extLst>
      <p:ext uri="{BB962C8B-B14F-4D97-AF65-F5344CB8AC3E}">
        <p14:creationId xmlns:p14="http://schemas.microsoft.com/office/powerpoint/2010/main" val="7142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To Know by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Mao Zedong (hair cut)</a:t>
            </a:r>
          </a:p>
          <a:p>
            <a:r>
              <a:rPr lang="en-US" dirty="0" smtClean="0"/>
              <a:t>Gorbachev (birthmark on forehead)</a:t>
            </a:r>
          </a:p>
          <a:p>
            <a:r>
              <a:rPr lang="en-US" dirty="0" smtClean="0"/>
              <a:t>Castro (hat)</a:t>
            </a:r>
          </a:p>
          <a:p>
            <a:r>
              <a:rPr lang="en-US" dirty="0" smtClean="0"/>
              <a:t>Otto von Bismarck (spiked hat)</a:t>
            </a:r>
          </a:p>
          <a:p>
            <a:r>
              <a:rPr lang="en-US" dirty="0" smtClean="0"/>
              <a:t>Gandhi (sheet wrapped or top naked)</a:t>
            </a:r>
          </a:p>
          <a:p>
            <a:r>
              <a:rPr lang="en-US" dirty="0" smtClean="0"/>
              <a:t>Louis XIV (wig and sun over head)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1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33400"/>
            <a:ext cx="4667250" cy="316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4854" y="3764294"/>
            <a:ext cx="77585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clothes worn by Mohandas Gandhi of India and by Mustafa Kemal Atatürk of</a:t>
            </a:r>
          </a:p>
          <a:p>
            <a:r>
              <a:rPr lang="en-US" dirty="0"/>
              <a:t>Turkey indicate the desire of these leaders to</a:t>
            </a:r>
          </a:p>
          <a:p>
            <a:r>
              <a:rPr lang="en-US" dirty="0"/>
              <a:t>(1) conform to traditional religious beliefs</a:t>
            </a:r>
          </a:p>
          <a:p>
            <a:r>
              <a:rPr lang="en-US" dirty="0"/>
              <a:t>(2) adapt to the cultural norms of urban life</a:t>
            </a:r>
          </a:p>
          <a:p>
            <a:r>
              <a:rPr lang="en-US" dirty="0"/>
              <a:t>(3) protest the oppression of communist rule</a:t>
            </a:r>
          </a:p>
          <a:p>
            <a:r>
              <a:rPr lang="en-US" dirty="0"/>
              <a:t>(4) make a political statement to their respective </a:t>
            </a:r>
            <a:r>
              <a:rPr lang="en-US" dirty="0" smtClean="0"/>
              <a:t>nations</a:t>
            </a:r>
          </a:p>
          <a:p>
            <a:endParaRPr lang="en-US" dirty="0"/>
          </a:p>
          <a:p>
            <a:r>
              <a:rPr lang="en-US" dirty="0" smtClean="0"/>
              <a:t>Both </a:t>
            </a:r>
            <a:r>
              <a:rPr lang="en-US" dirty="0"/>
              <a:t>leaders were known for their commitment to</a:t>
            </a:r>
          </a:p>
          <a:p>
            <a:r>
              <a:rPr lang="en-US" dirty="0"/>
              <a:t>(1) Islamic fundamentalism </a:t>
            </a:r>
            <a:r>
              <a:rPr lang="en-US" dirty="0" smtClean="0"/>
              <a:t>		(</a:t>
            </a:r>
            <a:r>
              <a:rPr lang="en-US" dirty="0"/>
              <a:t>3) civil disobedience</a:t>
            </a:r>
          </a:p>
          <a:p>
            <a:r>
              <a:rPr lang="en-US" dirty="0"/>
              <a:t>(2) nationalist movements </a:t>
            </a:r>
            <a:r>
              <a:rPr lang="en-US" dirty="0" smtClean="0"/>
              <a:t>		(</a:t>
            </a:r>
            <a:r>
              <a:rPr lang="en-US" dirty="0"/>
              <a:t>4) five-year plans</a:t>
            </a:r>
          </a:p>
        </p:txBody>
      </p:sp>
    </p:spTree>
    <p:extLst>
      <p:ext uri="{BB962C8B-B14F-4D97-AF65-F5344CB8AC3E}">
        <p14:creationId xmlns:p14="http://schemas.microsoft.com/office/powerpoint/2010/main" val="42044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990600"/>
            <a:ext cx="550794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274638"/>
            <a:ext cx="396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Knowing them by 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828800"/>
            <a:ext cx="3733800" cy="31543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Chinese communes referred to in this 1961 cartoon are most closely </a:t>
            </a:r>
            <a:r>
              <a:rPr lang="en-US" dirty="0" smtClean="0"/>
              <a:t>associated with </a:t>
            </a:r>
            <a:r>
              <a:rPr lang="en-US" dirty="0"/>
              <a:t>the</a:t>
            </a:r>
          </a:p>
          <a:p>
            <a:r>
              <a:rPr lang="en-US" dirty="0"/>
              <a:t>(1) Hundred Flowers Campaign </a:t>
            </a:r>
            <a:endParaRPr lang="en-US" dirty="0" smtClean="0"/>
          </a:p>
          <a:p>
            <a:r>
              <a:rPr lang="en-US" dirty="0" smtClean="0"/>
              <a:t>(2) Great Leap Forward</a:t>
            </a:r>
          </a:p>
          <a:p>
            <a:r>
              <a:rPr lang="en-US" dirty="0" smtClean="0"/>
              <a:t>(</a:t>
            </a:r>
            <a:r>
              <a:rPr lang="en-US" dirty="0"/>
              <a:t>3) Cultural Revolution</a:t>
            </a:r>
          </a:p>
          <a:p>
            <a:r>
              <a:rPr lang="en-US" dirty="0" smtClean="0"/>
              <a:t>(</a:t>
            </a:r>
            <a:r>
              <a:rPr lang="en-US" dirty="0"/>
              <a:t>4) Four Modernizations</a:t>
            </a:r>
          </a:p>
        </p:txBody>
      </p:sp>
    </p:spTree>
    <p:extLst>
      <p:ext uri="{BB962C8B-B14F-4D97-AF65-F5344CB8AC3E}">
        <p14:creationId xmlns:p14="http://schemas.microsoft.com/office/powerpoint/2010/main" val="37893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Can’t Recognize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/>
          <a:lstStyle/>
          <a:p>
            <a:r>
              <a:rPr lang="en-US" dirty="0" smtClean="0"/>
              <a:t>Know Where they are from.</a:t>
            </a:r>
          </a:p>
          <a:p>
            <a:r>
              <a:rPr lang="en-US" dirty="0" smtClean="0"/>
              <a:t>If they are really important someone would have taught you them.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191000" cy="467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2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4672013" cy="344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7745"/>
            <a:ext cx="882555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Can’t Recognize Person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61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Forget Person, but Know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Baron de Montesquieu believed that a separation</a:t>
            </a:r>
          </a:p>
          <a:p>
            <a:pPr marL="0" indent="0">
              <a:buNone/>
            </a:pPr>
            <a:r>
              <a:rPr lang="en-US" dirty="0"/>
              <a:t>of powers would</a:t>
            </a:r>
          </a:p>
          <a:p>
            <a:pPr marL="0" indent="0">
              <a:buNone/>
            </a:pPr>
            <a:r>
              <a:rPr lang="en-US" dirty="0"/>
              <a:t>(1) prevent tyranny by acting as a check on power</a:t>
            </a:r>
          </a:p>
          <a:p>
            <a:pPr marL="0" indent="0">
              <a:buNone/>
            </a:pPr>
            <a:r>
              <a:rPr lang="en-US" dirty="0"/>
              <a:t>(2) restore authority to the Roman Catholic</a:t>
            </a:r>
          </a:p>
          <a:p>
            <a:pPr marL="0" indent="0">
              <a:buNone/>
            </a:pPr>
            <a:r>
              <a:rPr lang="en-US" dirty="0"/>
              <a:t>Church</a:t>
            </a:r>
          </a:p>
          <a:p>
            <a:pPr marL="0" indent="0">
              <a:buNone/>
            </a:pPr>
            <a:r>
              <a:rPr lang="en-US" dirty="0"/>
              <a:t>(3) increase corruption of political authority</a:t>
            </a:r>
          </a:p>
          <a:p>
            <a:pPr marL="0" indent="0">
              <a:buNone/>
            </a:pPr>
            <a:r>
              <a:rPr lang="en-US" dirty="0"/>
              <a:t>(4) decrease the power of the middle class</a:t>
            </a:r>
          </a:p>
        </p:txBody>
      </p:sp>
    </p:spTree>
    <p:extLst>
      <p:ext uri="{BB962C8B-B14F-4D97-AF65-F5344CB8AC3E}">
        <p14:creationId xmlns:p14="http://schemas.microsoft.com/office/powerpoint/2010/main" val="383815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315200" cy="421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1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Concept But Not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Adam Smith’s laissez-faire theories are most </a:t>
            </a:r>
            <a:r>
              <a:rPr lang="en-US" dirty="0" smtClean="0"/>
              <a:t>closely associated 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separation of church and state</a:t>
            </a:r>
          </a:p>
          <a:p>
            <a:pPr marL="0" indent="0">
              <a:buNone/>
            </a:pPr>
            <a:r>
              <a:rPr lang="en-US" dirty="0"/>
              <a:t>(2) minimal government regulation of the economy</a:t>
            </a:r>
          </a:p>
          <a:p>
            <a:pPr marL="0" indent="0">
              <a:buNone/>
            </a:pPr>
            <a:r>
              <a:rPr lang="en-US" dirty="0"/>
              <a:t>(3) a command economy</a:t>
            </a:r>
          </a:p>
          <a:p>
            <a:pPr marL="0" indent="0">
              <a:buNone/>
            </a:pPr>
            <a:r>
              <a:rPr lang="en-US" dirty="0"/>
              <a:t>(4) high tariffs to protect domestic businesses</a:t>
            </a:r>
          </a:p>
        </p:txBody>
      </p:sp>
    </p:spTree>
    <p:extLst>
      <p:ext uri="{BB962C8B-B14F-4D97-AF65-F5344CB8AC3E}">
        <p14:creationId xmlns:p14="http://schemas.microsoft.com/office/powerpoint/2010/main" val="101662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Concept But Not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According to Thomas Malthus, the rate of</a:t>
            </a:r>
          </a:p>
          <a:p>
            <a:pPr marL="0" indent="0">
              <a:buNone/>
            </a:pPr>
            <a:r>
              <a:rPr lang="en-US" dirty="0"/>
              <a:t>increase for human populations in relation to the</a:t>
            </a:r>
          </a:p>
          <a:p>
            <a:pPr marL="0" indent="0">
              <a:buNone/>
            </a:pPr>
            <a:r>
              <a:rPr lang="en-US" dirty="0"/>
              <a:t>rate of increase for food production was a</a:t>
            </a:r>
          </a:p>
          <a:p>
            <a:pPr marL="0" indent="0">
              <a:buNone/>
            </a:pPr>
            <a:r>
              <a:rPr lang="en-US" dirty="0"/>
              <a:t>problem. Malthus believed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industrial development would severely limit</a:t>
            </a:r>
          </a:p>
          <a:p>
            <a:pPr marL="0" indent="0">
              <a:buNone/>
            </a:pPr>
            <a:r>
              <a:rPr lang="en-US" dirty="0"/>
              <a:t>population growth</a:t>
            </a:r>
          </a:p>
          <a:p>
            <a:pPr marL="0" indent="0">
              <a:buNone/>
            </a:pPr>
            <a:r>
              <a:rPr lang="en-US" dirty="0"/>
              <a:t>(2) famine and war were natural checks on</a:t>
            </a:r>
          </a:p>
          <a:p>
            <a:pPr marL="0" indent="0">
              <a:buNone/>
            </a:pPr>
            <a:r>
              <a:rPr lang="en-US" dirty="0"/>
              <a:t>population growth</a:t>
            </a:r>
          </a:p>
          <a:p>
            <a:pPr marL="0" indent="0">
              <a:buNone/>
            </a:pPr>
            <a:r>
              <a:rPr lang="en-US" dirty="0"/>
              <a:t>(3) countries with larger populations would</a:t>
            </a:r>
          </a:p>
          <a:p>
            <a:pPr marL="0" indent="0">
              <a:buNone/>
            </a:pPr>
            <a:r>
              <a:rPr lang="en-US" dirty="0"/>
              <a:t>conquer countries with smaller populations</a:t>
            </a:r>
          </a:p>
          <a:p>
            <a:pPr marL="0" indent="0">
              <a:buNone/>
            </a:pPr>
            <a:r>
              <a:rPr lang="en-US" dirty="0"/>
              <a:t>(4) food production would increase at a faster</a:t>
            </a:r>
          </a:p>
          <a:p>
            <a:pPr marL="0" indent="0">
              <a:buNone/>
            </a:pPr>
            <a:r>
              <a:rPr lang="en-US" dirty="0"/>
              <a:t>rate than populations would</a:t>
            </a:r>
          </a:p>
        </p:txBody>
      </p:sp>
    </p:spTree>
    <p:extLst>
      <p:ext uri="{BB962C8B-B14F-4D97-AF65-F5344CB8AC3E}">
        <p14:creationId xmlns:p14="http://schemas.microsoft.com/office/powerpoint/2010/main" val="21315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Clue – Go With One That We Taught You Most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Which leader is associated with civil </a:t>
            </a:r>
            <a:r>
              <a:rPr lang="en-US" dirty="0" smtClean="0"/>
              <a:t>disobedience and </a:t>
            </a:r>
            <a:r>
              <a:rPr lang="en-US" dirty="0"/>
              <a:t>the Salt March?</a:t>
            </a:r>
          </a:p>
          <a:p>
            <a:pPr marL="0" indent="0">
              <a:buNone/>
            </a:pPr>
            <a:r>
              <a:rPr lang="en-US" dirty="0"/>
              <a:t>(1) Kwame Nkrumah  </a:t>
            </a:r>
            <a:r>
              <a:rPr lang="en-US" dirty="0" smtClean="0"/>
              <a:t> (</a:t>
            </a:r>
            <a:r>
              <a:rPr lang="en-US" dirty="0"/>
              <a:t>3) Mohandas Gandhi</a:t>
            </a:r>
          </a:p>
          <a:p>
            <a:pPr marL="0" indent="0">
              <a:buNone/>
            </a:pPr>
            <a:r>
              <a:rPr lang="it-IT" dirty="0"/>
              <a:t>(2) Jomo Kenyatta </a:t>
            </a:r>
            <a:r>
              <a:rPr lang="it-IT" dirty="0" smtClean="0"/>
              <a:t>	    (</a:t>
            </a:r>
            <a:r>
              <a:rPr lang="it-IT" dirty="0"/>
              <a:t>4) Ho Chi Minh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 of People to Write Essay On – Know about Four People and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Gandhi (Salt March, Amritsar, Home Spun, Kashmir, civil disobedience, boycotts, fasting)</a:t>
            </a:r>
          </a:p>
          <a:p>
            <a:r>
              <a:rPr lang="en-US" dirty="0" smtClean="0"/>
              <a:t>Hitler (Enabling Act, Weimer Rep., Final Solution, Holocaust, Auschwitz, Anschluss, Autobahn) </a:t>
            </a:r>
          </a:p>
          <a:p>
            <a:r>
              <a:rPr lang="en-US" dirty="0" smtClean="0"/>
              <a:t>Stalin (Purges – Trotsky, 5 Year Plan, collective farms, heavy industry, </a:t>
            </a:r>
            <a:r>
              <a:rPr lang="en-US" dirty="0" err="1" smtClean="0"/>
              <a:t>gulacs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Mao (Great Leap Forward, Little Red Book, Cultural Revolution, Long March)</a:t>
            </a:r>
          </a:p>
          <a:p>
            <a:r>
              <a:rPr lang="en-US" dirty="0" smtClean="0"/>
              <a:t>Otto von Bismarck (</a:t>
            </a:r>
            <a:r>
              <a:rPr lang="en-US" dirty="0" err="1" smtClean="0"/>
              <a:t>Kulturkampf</a:t>
            </a:r>
            <a:r>
              <a:rPr lang="en-US" dirty="0" smtClean="0"/>
              <a:t>, Realpolitik, Franco-Prussian War, Triple Alliance)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49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Thematic (Absolutism) – 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882534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16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who Define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• Copernicus’ heliocentric model of the universe</a:t>
            </a:r>
          </a:p>
          <a:p>
            <a:pPr marL="0" indent="0">
              <a:buNone/>
            </a:pPr>
            <a:r>
              <a:rPr lang="en-US" dirty="0"/>
              <a:t>• Newton’s law of gravitation</a:t>
            </a:r>
          </a:p>
          <a:p>
            <a:pPr marL="0" indent="0">
              <a:buNone/>
            </a:pPr>
            <a:r>
              <a:rPr lang="en-US" dirty="0"/>
              <a:t>• Descartes’ belief in truth through </a:t>
            </a:r>
            <a:r>
              <a:rPr lang="en-US" dirty="0" smtClean="0"/>
              <a:t>reason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set of ideas from the Scientific Revolution</a:t>
            </a:r>
          </a:p>
          <a:p>
            <a:pPr marL="0" indent="0">
              <a:buNone/>
            </a:pPr>
            <a:r>
              <a:rPr lang="en-US" dirty="0"/>
              <a:t>gave Europeans a new way </a:t>
            </a:r>
            <a:r>
              <a:rPr lang="en-US" dirty="0" smtClean="0"/>
              <a:t>to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(1) view humankind’s place in the universe</a:t>
            </a:r>
          </a:p>
          <a:p>
            <a:pPr marL="0" indent="0">
              <a:buNone/>
            </a:pPr>
            <a:r>
              <a:rPr lang="en-US" dirty="0"/>
              <a:t>(2) support the core beliefs of the church</a:t>
            </a:r>
          </a:p>
          <a:p>
            <a:pPr marL="0" indent="0">
              <a:buNone/>
            </a:pPr>
            <a:r>
              <a:rPr lang="en-US" dirty="0"/>
              <a:t>(3) authenticate historical facts</a:t>
            </a:r>
          </a:p>
          <a:p>
            <a:pPr marL="0" indent="0">
              <a:buNone/>
            </a:pPr>
            <a:r>
              <a:rPr lang="en-US" dirty="0"/>
              <a:t>(4) verify civil liberties</a:t>
            </a:r>
          </a:p>
        </p:txBody>
      </p:sp>
    </p:spTree>
    <p:extLst>
      <p:ext uri="{BB962C8B-B14F-4D97-AF65-F5344CB8AC3E}">
        <p14:creationId xmlns:p14="http://schemas.microsoft.com/office/powerpoint/2010/main" val="35982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Galileo </a:t>
            </a:r>
            <a:r>
              <a:rPr lang="en-US" dirty="0" err="1"/>
              <a:t>Galilei</a:t>
            </a:r>
            <a:r>
              <a:rPr lang="en-US" dirty="0"/>
              <a:t> and Sir </a:t>
            </a:r>
            <a:r>
              <a:rPr lang="en-US" dirty="0" err="1"/>
              <a:t>Issac</a:t>
            </a:r>
            <a:r>
              <a:rPr lang="en-US" dirty="0"/>
              <a:t> Newton are most</a:t>
            </a:r>
          </a:p>
          <a:p>
            <a:pPr marL="0" indent="0">
              <a:buNone/>
            </a:pPr>
            <a:r>
              <a:rPr lang="en-US" dirty="0"/>
              <a:t>closely associated with</a:t>
            </a:r>
          </a:p>
          <a:p>
            <a:pPr marL="0" indent="0">
              <a:buNone/>
            </a:pPr>
            <a:r>
              <a:rPr lang="en-US" dirty="0"/>
              <a:t>(1) initiating religious reforms</a:t>
            </a:r>
          </a:p>
          <a:p>
            <a:pPr marL="0" indent="0">
              <a:buNone/>
            </a:pPr>
            <a:r>
              <a:rPr lang="en-US" dirty="0"/>
              <a:t>(2) leading political revolutions</a:t>
            </a:r>
          </a:p>
          <a:p>
            <a:pPr marL="0" indent="0">
              <a:buNone/>
            </a:pPr>
            <a:r>
              <a:rPr lang="en-US" dirty="0"/>
              <a:t>(3) conducting investigative experiments</a:t>
            </a:r>
          </a:p>
          <a:p>
            <a:pPr marL="0" indent="0">
              <a:buNone/>
            </a:pPr>
            <a:r>
              <a:rPr lang="en-US" dirty="0"/>
              <a:t>(4) engaging in foreign conquests</a:t>
            </a:r>
          </a:p>
        </p:txBody>
      </p:sp>
    </p:spTree>
    <p:extLst>
      <p:ext uri="{BB962C8B-B14F-4D97-AF65-F5344CB8AC3E}">
        <p14:creationId xmlns:p14="http://schemas.microsoft.com/office/powerpoint/2010/main" val="14557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 to Know Specifics</a:t>
            </a:r>
            <a:br>
              <a:rPr lang="en-US" dirty="0" smtClean="0"/>
            </a:br>
            <a:r>
              <a:rPr lang="en-US" dirty="0" smtClean="0"/>
              <a:t>(Word Associations)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Why is Ferdinand </a:t>
            </a:r>
            <a:r>
              <a:rPr lang="en-US" dirty="0">
                <a:solidFill>
                  <a:srgbClr val="FF0000"/>
                </a:solidFill>
              </a:rPr>
              <a:t>Magellan’s</a:t>
            </a:r>
            <a:r>
              <a:rPr lang="en-US" dirty="0"/>
              <a:t> voyage considered a</a:t>
            </a:r>
          </a:p>
          <a:p>
            <a:pPr marL="0" indent="0">
              <a:buNone/>
            </a:pPr>
            <a:r>
              <a:rPr lang="en-US" dirty="0"/>
              <a:t>turning point in world history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Portugal’s claims to southern Africa were</a:t>
            </a:r>
          </a:p>
          <a:p>
            <a:pPr marL="0" indent="0">
              <a:buNone/>
            </a:pPr>
            <a:r>
              <a:rPr lang="en-US" dirty="0"/>
              <a:t>established.</a:t>
            </a:r>
          </a:p>
          <a:p>
            <a:pPr marL="0" indent="0">
              <a:buNone/>
            </a:pPr>
            <a:r>
              <a:rPr lang="en-US" dirty="0"/>
              <a:t>(2) His ship was the first to land in the Americas.</a:t>
            </a:r>
          </a:p>
          <a:p>
            <a:pPr marL="0" indent="0">
              <a:buNone/>
            </a:pPr>
            <a:r>
              <a:rPr lang="en-US" dirty="0"/>
              <a:t>(3) One of his ships was the first to </a:t>
            </a:r>
            <a:r>
              <a:rPr lang="en-US" dirty="0">
                <a:solidFill>
                  <a:srgbClr val="FF0000"/>
                </a:solidFill>
              </a:rPr>
              <a:t>circumnavigate</a:t>
            </a:r>
          </a:p>
          <a:p>
            <a:pPr marL="0" indent="0">
              <a:buNone/>
            </a:pPr>
            <a:r>
              <a:rPr lang="en-US" dirty="0"/>
              <a:t>Earth.</a:t>
            </a:r>
          </a:p>
          <a:p>
            <a:pPr marL="0" indent="0">
              <a:buNone/>
            </a:pPr>
            <a:r>
              <a:rPr lang="en-US" dirty="0"/>
              <a:t>(4) Britain’s control of the seas ended</a:t>
            </a:r>
          </a:p>
        </p:txBody>
      </p:sp>
    </p:spTree>
    <p:extLst>
      <p:ext uri="{BB962C8B-B14F-4D97-AF65-F5344CB8AC3E}">
        <p14:creationId xmlns:p14="http://schemas.microsoft.com/office/powerpoint/2010/main" val="15087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2469</Words>
  <Application>Microsoft Office PowerPoint</Application>
  <PresentationFormat>On-screen Show (4:3)</PresentationFormat>
  <Paragraphs>398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Role of the Individual</vt:lpstr>
      <vt:lpstr>DBQ from January 2015</vt:lpstr>
      <vt:lpstr>Thematic 8/2014</vt:lpstr>
      <vt:lpstr>Not on the List???</vt:lpstr>
      <vt:lpstr>Thematic June 2014</vt:lpstr>
      <vt:lpstr>Thematic (Absolutism) – June 2012</vt:lpstr>
      <vt:lpstr>People who Define a Time</vt:lpstr>
      <vt:lpstr>Time Period</vt:lpstr>
      <vt:lpstr>Need to Know Specifics (Word Associations)</vt:lpstr>
      <vt:lpstr>Know it Or Don’t</vt:lpstr>
      <vt:lpstr>Need to Know Specifics</vt:lpstr>
      <vt:lpstr>Know or Don’t Know</vt:lpstr>
      <vt:lpstr>Where am I From</vt:lpstr>
      <vt:lpstr>Where am I From</vt:lpstr>
      <vt:lpstr>When am I From</vt:lpstr>
      <vt:lpstr>Logical Guesses When Do Not Know Person</vt:lpstr>
      <vt:lpstr>Don’t Know One – But Know Others</vt:lpstr>
      <vt:lpstr>Know One But Not Other</vt:lpstr>
      <vt:lpstr>Use Question to Help You Answer</vt:lpstr>
      <vt:lpstr>Use Question to Help</vt:lpstr>
      <vt:lpstr>People You Don’t Know – But Question Helps</vt:lpstr>
      <vt:lpstr>Religious Figures Tested</vt:lpstr>
      <vt:lpstr>Religious Figures</vt:lpstr>
      <vt:lpstr>Religion - Time Period</vt:lpstr>
      <vt:lpstr>Religion - Time Period</vt:lpstr>
      <vt:lpstr>Religion – Timer Period</vt:lpstr>
      <vt:lpstr>Absolutist Leaders</vt:lpstr>
      <vt:lpstr>Absolutism</vt:lpstr>
      <vt:lpstr>Absolutism</vt:lpstr>
      <vt:lpstr>Absolute Monarchs</vt:lpstr>
      <vt:lpstr>Absolutists</vt:lpstr>
      <vt:lpstr>Political Figures</vt:lpstr>
      <vt:lpstr>Nationalist / Independence Leaders</vt:lpstr>
      <vt:lpstr>Nationalist Individuals</vt:lpstr>
      <vt:lpstr>Communist Names</vt:lpstr>
      <vt:lpstr>Communist Leaders</vt:lpstr>
      <vt:lpstr>Power of Word Association</vt:lpstr>
      <vt:lpstr>Know it or Don’t – Communist (Word Association)</vt:lpstr>
      <vt:lpstr>Nationalist Leaders</vt:lpstr>
      <vt:lpstr>You Don’t Need to Know Anything :0)</vt:lpstr>
      <vt:lpstr>Quoting Passage</vt:lpstr>
      <vt:lpstr>The Quote</vt:lpstr>
      <vt:lpstr>Aung Keeps Coming Up????</vt:lpstr>
      <vt:lpstr>People To Know by Image</vt:lpstr>
      <vt:lpstr>PowerPoint Presentation</vt:lpstr>
      <vt:lpstr>Knowing them by Sight</vt:lpstr>
      <vt:lpstr>You Can’t Recognize Picture</vt:lpstr>
      <vt:lpstr>Can’t Recognize Person</vt:lpstr>
      <vt:lpstr>If Forget Person, but Know Concept</vt:lpstr>
      <vt:lpstr>Know Concept But Not Person</vt:lpstr>
      <vt:lpstr>Know Concept But Not Person</vt:lpstr>
      <vt:lpstr>No Clue – Go With One That We Taught You Most About</vt:lpstr>
      <vt:lpstr>List of People to Write Essay On – Know about Four People and Facts</vt:lpstr>
    </vt:vector>
  </TitlesOfParts>
  <Company>Voorheesville Central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the Individual</dc:title>
  <dc:creator>Windows User</dc:creator>
  <cp:lastModifiedBy>Windows User</cp:lastModifiedBy>
  <cp:revision>19</cp:revision>
  <dcterms:created xsi:type="dcterms:W3CDTF">2015-05-19T14:04:59Z</dcterms:created>
  <dcterms:modified xsi:type="dcterms:W3CDTF">2015-05-19T19:36:58Z</dcterms:modified>
</cp:coreProperties>
</file>